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5" r:id="rId2"/>
    <p:sldId id="285" r:id="rId3"/>
    <p:sldId id="286" r:id="rId4"/>
    <p:sldId id="287" r:id="rId5"/>
    <p:sldId id="277" r:id="rId6"/>
    <p:sldId id="304" r:id="rId7"/>
    <p:sldId id="305" r:id="rId8"/>
    <p:sldId id="278" r:id="rId9"/>
    <p:sldId id="279" r:id="rId10"/>
    <p:sldId id="258" r:id="rId11"/>
    <p:sldId id="292" r:id="rId12"/>
    <p:sldId id="290" r:id="rId13"/>
    <p:sldId id="291" r:id="rId14"/>
    <p:sldId id="297" r:id="rId15"/>
    <p:sldId id="295" r:id="rId16"/>
    <p:sldId id="296" r:id="rId17"/>
    <p:sldId id="298" r:id="rId18"/>
    <p:sldId id="300" r:id="rId19"/>
    <p:sldId id="303" r:id="rId20"/>
    <p:sldId id="288" r:id="rId21"/>
    <p:sldId id="289" r:id="rId22"/>
    <p:sldId id="26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endra Rajaram" initials="MR" lastIdx="0" clrIdx="0">
    <p:extLst>
      <p:ext uri="{19B8F6BF-5375-455C-9EA6-DF929625EA0E}">
        <p15:presenceInfo xmlns:p15="http://schemas.microsoft.com/office/powerpoint/2012/main" userId="S-1-5-21-889838981-920820592-1903951286-7883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70" d="100"/>
          <a:sy n="70" d="100"/>
        </p:scale>
        <p:origin x="1410" y="48"/>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116DC2-6B56-41D9-B228-08D7D59971CB}" type="datetimeFigureOut">
              <a:rPr lang="en-US" smtClean="0"/>
              <a:t>3/22/2017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496038-D8DD-4E64-996D-2ECDA523DD06}" type="slidenum">
              <a:rPr lang="en-US" smtClean="0"/>
              <a:t>‹#›</a:t>
            </a:fld>
            <a:endParaRPr lang="en-US"/>
          </a:p>
        </p:txBody>
      </p:sp>
    </p:spTree>
    <p:extLst>
      <p:ext uri="{BB962C8B-B14F-4D97-AF65-F5344CB8AC3E}">
        <p14:creationId xmlns:p14="http://schemas.microsoft.com/office/powerpoint/2010/main" val="241423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Enactment_of_a_bill" TargetMode="External"/><Relationship Id="rId3" Type="http://schemas.openxmlformats.org/officeDocument/2006/relationships/hyperlink" Target="https://en.wikipedia.org/wiki/Building" TargetMode="External"/><Relationship Id="rId7" Type="http://schemas.openxmlformats.org/officeDocument/2006/relationships/hyperlink" Target="https://en.wikipedia.org/wiki/Law"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Public_health" TargetMode="External"/><Relationship Id="rId5" Type="http://schemas.openxmlformats.org/officeDocument/2006/relationships/hyperlink" Target="https://en.wikipedia.org/wiki/Planning_permission" TargetMode="External"/><Relationship Id="rId4" Type="http://schemas.openxmlformats.org/officeDocument/2006/relationships/hyperlink" Target="https://en.wikipedia.org/wiki/Nonbuilding_structur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pa.gov/heat-islands/using-cool-roofs-reduce-heat-islands"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epa.gov/heat-islands/smart-growth-and-heat-islands" TargetMode="External"/><Relationship Id="rId4" Type="http://schemas.openxmlformats.org/officeDocument/2006/relationships/hyperlink" Target="https://www.epa.gov/heat-islands/using-cool-pavements-reduce-heat-island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52D67B7-A8A3-47B2-B50F-E74F3D6681BD}" type="slidenum">
              <a:rPr lang="en-US" altLang="en-US" sz="1200" smtClean="0">
                <a:solidFill>
                  <a:srgbClr val="000000"/>
                </a:solidFill>
              </a:rPr>
              <a:pPr/>
              <a:t>1</a:t>
            </a:fld>
            <a:endParaRPr lang="en-US" altLang="en-US" sz="1200" smtClean="0">
              <a:solidFill>
                <a:srgbClr val="000000"/>
              </a:solidFill>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ea typeface="ＭＳ Ｐゴシック" panose="020B0600070205080204" pitchFamily="34" charset="-128"/>
              </a:rPr>
              <a:t>UNICEF and the U N International Strategy for Disaster</a:t>
            </a:r>
            <a:r>
              <a:rPr lang="en-US" altLang="en-US" baseline="0"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Reduction and have together produced an educational kit for children called “Let’s learn to prevent disasters!”. It includes the board game '</a:t>
            </a:r>
            <a:r>
              <a:rPr lang="en-US" altLang="en-US" dirty="0" err="1" smtClean="0">
                <a:latin typeface="Arial" panose="020B0604020202020204" pitchFamily="34" charset="0"/>
                <a:ea typeface="ＭＳ Ｐゴシック" panose="020B0600070205080204" pitchFamily="34" charset="-128"/>
              </a:rPr>
              <a:t>Riskland</a:t>
            </a:r>
            <a:r>
              <a:rPr lang="en-US" altLang="en-US" dirty="0" smtClean="0">
                <a:latin typeface="Arial" panose="020B0604020202020204" pitchFamily="34" charset="0"/>
                <a:ea typeface="ＭＳ Ｐゴシック" panose="020B0600070205080204" pitchFamily="34" charset="-128"/>
              </a:rPr>
              <a:t>' whereby players learn about what they can do to reduce disaster impacts by answering questions and advancing along the board’s winding path. </a:t>
            </a:r>
          </a:p>
        </p:txBody>
      </p:sp>
    </p:spTree>
    <p:extLst>
      <p:ext uri="{BB962C8B-B14F-4D97-AF65-F5344CB8AC3E}">
        <p14:creationId xmlns:p14="http://schemas.microsoft.com/office/powerpoint/2010/main" val="254765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a:t>
            </a:r>
            <a:r>
              <a:rPr lang="en-US" b="1" dirty="0" smtClean="0"/>
              <a:t>uilding code</a:t>
            </a:r>
            <a:r>
              <a:rPr lang="en-US" dirty="0" smtClean="0"/>
              <a:t> (also </a:t>
            </a:r>
            <a:r>
              <a:rPr lang="en-US" b="1" dirty="0" smtClean="0"/>
              <a:t>building control</a:t>
            </a:r>
            <a:r>
              <a:rPr lang="en-US" dirty="0" smtClean="0"/>
              <a:t> or </a:t>
            </a:r>
            <a:r>
              <a:rPr lang="en-US" b="1" dirty="0" smtClean="0"/>
              <a:t>building regulations</a:t>
            </a:r>
            <a:r>
              <a:rPr lang="en-US" dirty="0" smtClean="0"/>
              <a:t>) is a set of rules that specify the standards for constructed objects such as </a:t>
            </a:r>
            <a:r>
              <a:rPr lang="en-US" dirty="0" smtClean="0">
                <a:hlinkClick r:id="rId3" tooltip="Building"/>
              </a:rPr>
              <a:t>buildings</a:t>
            </a:r>
            <a:r>
              <a:rPr lang="en-US" dirty="0" smtClean="0"/>
              <a:t> and </a:t>
            </a:r>
            <a:r>
              <a:rPr lang="en-US" dirty="0" smtClean="0">
                <a:hlinkClick r:id="rId4" tooltip="Nonbuilding structure"/>
              </a:rPr>
              <a:t>non- building structures</a:t>
            </a:r>
            <a:r>
              <a:rPr lang="en-US" dirty="0" smtClean="0"/>
              <a:t>. Buildings must conform to the code to obtain </a:t>
            </a:r>
            <a:r>
              <a:rPr lang="en-US" dirty="0" smtClean="0">
                <a:hlinkClick r:id="rId5" tooltip="Planning permission"/>
              </a:rPr>
              <a:t>planning permission</a:t>
            </a:r>
            <a:r>
              <a:rPr lang="en-US" dirty="0" smtClean="0"/>
              <a:t>, usually from a local council. The main purpose of building codes is to protect </a:t>
            </a:r>
            <a:r>
              <a:rPr lang="en-US" dirty="0" smtClean="0">
                <a:hlinkClick r:id="rId6" tooltip="Public health"/>
              </a:rPr>
              <a:t>public health</a:t>
            </a:r>
            <a:r>
              <a:rPr lang="en-US" dirty="0" smtClean="0"/>
              <a:t>, safety and general welfare as they relate to the construction and occupancy of buildings and structures. The building code becomes </a:t>
            </a:r>
            <a:r>
              <a:rPr lang="en-US" dirty="0" smtClean="0">
                <a:hlinkClick r:id="rId7" tooltip="Law"/>
              </a:rPr>
              <a:t>law</a:t>
            </a:r>
            <a:r>
              <a:rPr lang="en-US" dirty="0" smtClean="0"/>
              <a:t> of a particular jurisdiction when formally </a:t>
            </a:r>
            <a:r>
              <a:rPr lang="en-US" dirty="0" smtClean="0">
                <a:hlinkClick r:id="rId8" tooltip="Enactment of a bill"/>
              </a:rPr>
              <a:t>enacted</a:t>
            </a:r>
            <a:r>
              <a:rPr lang="en-US" dirty="0" smtClean="0"/>
              <a:t> by the appropriate governmental or private authority</a:t>
            </a:r>
          </a:p>
          <a:p>
            <a:endParaRPr lang="en-US" dirty="0"/>
          </a:p>
        </p:txBody>
      </p:sp>
      <p:sp>
        <p:nvSpPr>
          <p:cNvPr id="4" name="Slide Number Placeholder 3"/>
          <p:cNvSpPr>
            <a:spLocks noGrp="1"/>
          </p:cNvSpPr>
          <p:nvPr>
            <p:ph type="sldNum" sz="quarter" idx="10"/>
          </p:nvPr>
        </p:nvSpPr>
        <p:spPr/>
        <p:txBody>
          <a:bodyPr/>
          <a:lstStyle/>
          <a:p>
            <a:fld id="{D5D9D3B7-61DF-44DB-BDBD-817C8977973B}" type="slidenum">
              <a:rPr lang="en-US" smtClean="0"/>
              <a:t>4</a:t>
            </a:fld>
            <a:endParaRPr lang="en-US"/>
          </a:p>
        </p:txBody>
      </p:sp>
    </p:spTree>
    <p:extLst>
      <p:ext uri="{BB962C8B-B14F-4D97-AF65-F5344CB8AC3E}">
        <p14:creationId xmlns:p14="http://schemas.microsoft.com/office/powerpoint/2010/main" val="3960551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96038-D8DD-4E64-996D-2ECDA523DD06}" type="slidenum">
              <a:rPr lang="en-US" smtClean="0"/>
              <a:t>16</a:t>
            </a:fld>
            <a:endParaRPr lang="en-US"/>
          </a:p>
        </p:txBody>
      </p:sp>
    </p:spTree>
    <p:extLst>
      <p:ext uri="{BB962C8B-B14F-4D97-AF65-F5344CB8AC3E}">
        <p14:creationId xmlns:p14="http://schemas.microsoft.com/office/powerpoint/2010/main" val="532494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sz="1200" dirty="0" smtClean="0"/>
              <a:t>Also called “rooftop gardens” or “eco-roofs,” green roofs achieve these benefits by providing shade and removing heat from the air through evapotranspiration.</a:t>
            </a:r>
            <a:endParaRPr lang="en-US" sz="1200" dirty="0" smtClean="0"/>
          </a:p>
          <a:p>
            <a:pPr lvl="0"/>
            <a:r>
              <a:rPr lang="en-GB" sz="1200" u="sng" dirty="0" smtClean="0">
                <a:hlinkClick r:id="rId3"/>
              </a:rPr>
              <a:t>Cool Roofs</a:t>
            </a:r>
            <a:r>
              <a:rPr lang="en-GB" sz="1200" dirty="0" smtClean="0"/>
              <a:t> - Installing a cool roof – one made of materials or coatings that significantly reflect sunlight and heat away from a building – reduces roof temperatures, increases the comfort of occupants, and lowers energy demand. </a:t>
            </a:r>
            <a:endParaRPr lang="en-US" sz="1200" dirty="0" smtClean="0"/>
          </a:p>
          <a:p>
            <a:pPr lvl="0"/>
            <a:r>
              <a:rPr lang="en-GB" sz="1200" u="sng" dirty="0" smtClean="0">
                <a:hlinkClick r:id="rId4"/>
              </a:rPr>
              <a:t>Cool Pavements</a:t>
            </a:r>
            <a:r>
              <a:rPr lang="en-GB" sz="1200" dirty="0" smtClean="0"/>
              <a:t> - Using paving materials on sidewalks, parking lots, and streets that remain cooler than conventional pavements (by reflecting more solar energy and enhancing water evaporation) not only cools the pavement surface and surrounding air, but can also reduce </a:t>
            </a:r>
            <a:r>
              <a:rPr lang="en-GB" sz="1200" dirty="0" err="1" smtClean="0"/>
              <a:t>stormwater</a:t>
            </a:r>
            <a:r>
              <a:rPr lang="en-GB" sz="1200" dirty="0" smtClean="0"/>
              <a:t> runoff and improve </a:t>
            </a:r>
            <a:r>
              <a:rPr lang="en-GB" sz="1200" dirty="0" err="1" smtClean="0"/>
              <a:t>nighttime</a:t>
            </a:r>
            <a:r>
              <a:rPr lang="en-GB" sz="1200" dirty="0" smtClean="0"/>
              <a:t> visibility. </a:t>
            </a:r>
            <a:endParaRPr lang="en-US" sz="1200" dirty="0" smtClean="0"/>
          </a:p>
          <a:p>
            <a:pPr lvl="0"/>
            <a:r>
              <a:rPr lang="en-GB" sz="1200" u="sng" dirty="0" smtClean="0">
                <a:hlinkClick r:id="rId5"/>
              </a:rPr>
              <a:t>Smart Growth</a:t>
            </a:r>
            <a:r>
              <a:rPr lang="en-GB" sz="1200" dirty="0" smtClean="0"/>
              <a:t> - These practices cover a range of development and conservation strategies that help protect the natural environment and at the same time make our communities more attractive, economically stronger, and more </a:t>
            </a:r>
            <a:r>
              <a:rPr lang="en-GB" sz="1200" dirty="0" err="1" smtClean="0"/>
              <a:t>livable</a:t>
            </a:r>
            <a:r>
              <a:rPr lang="en-GB" sz="1200" dirty="0" smtClean="0"/>
              <a:t>.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CCCF1AD-4673-4D22-826D-85317C6C6EF3}" type="slidenum">
              <a:rPr lang="en-US" smtClean="0"/>
              <a:t>18</a:t>
            </a:fld>
            <a:endParaRPr lang="en-US"/>
          </a:p>
        </p:txBody>
      </p:sp>
    </p:spTree>
    <p:extLst>
      <p:ext uri="{BB962C8B-B14F-4D97-AF65-F5344CB8AC3E}">
        <p14:creationId xmlns:p14="http://schemas.microsoft.com/office/powerpoint/2010/main" val="366545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14228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409952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68386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20247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946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E7B928-FF05-4680-B9E6-9CBF46CCBEEC}"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31907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E7B928-FF05-4680-B9E6-9CBF46CCBEEC}" type="datetimeFigureOut">
              <a:rPr lang="en-US" smtClean="0"/>
              <a:t>3/22/2017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92339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E7B928-FF05-4680-B9E6-9CBF46CCBEEC}" type="datetimeFigureOut">
              <a:rPr lang="en-US" smtClean="0"/>
              <a:t>3/22/2017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82366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t>3/22/2017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23618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65573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45954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7B928-FF05-4680-B9E6-9CBF46CCBEEC}" type="datetimeFigureOut">
              <a:rPr lang="en-US" smtClean="0"/>
              <a:t>3/22/2017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t>‹#›</a:t>
            </a:fld>
            <a:endParaRPr lang="en-US"/>
          </a:p>
        </p:txBody>
      </p:sp>
    </p:spTree>
    <p:extLst>
      <p:ext uri="{BB962C8B-B14F-4D97-AF65-F5344CB8AC3E}">
        <p14:creationId xmlns:p14="http://schemas.microsoft.com/office/powerpoint/2010/main" val="1907392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spcBef>
                <a:spcPct val="0"/>
              </a:spcBef>
            </a:pPr>
            <a:fld id="{F3FD5CDC-71EC-4CAD-BDAC-FDA679A2D6C2}" type="slidenum">
              <a:rPr lang="en-US" altLang="en-US" sz="1400" smtClean="0">
                <a:solidFill>
                  <a:srgbClr val="000000"/>
                </a:solidFill>
              </a:rPr>
              <a:pPr>
                <a:spcBef>
                  <a:spcPct val="0"/>
                </a:spcBef>
              </a:pPr>
              <a:t>1</a:t>
            </a:fld>
            <a:endParaRPr lang="en-US" altLang="en-US" sz="1400" smtClean="0">
              <a:solidFill>
                <a:srgbClr val="000000"/>
              </a:solidFill>
            </a:endParaRPr>
          </a:p>
        </p:txBody>
      </p:sp>
      <p:sp>
        <p:nvSpPr>
          <p:cNvPr id="3075" name="Text Box 16"/>
          <p:cNvSpPr txBox="1">
            <a:spLocks noChangeArrowheads="1"/>
          </p:cNvSpPr>
          <p:nvPr/>
        </p:nvSpPr>
        <p:spPr bwMode="auto">
          <a:xfrm>
            <a:off x="1143000" y="17526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50000"/>
              </a:spcBef>
              <a:spcAft>
                <a:spcPct val="0"/>
              </a:spcAft>
            </a:pPr>
            <a:endParaRPr lang="en-US" altLang="en-US" sz="2400" smtClean="0">
              <a:solidFill>
                <a:srgbClr val="000000"/>
              </a:solidFill>
            </a:endParaRPr>
          </a:p>
        </p:txBody>
      </p:sp>
      <p:grpSp>
        <p:nvGrpSpPr>
          <p:cNvPr id="2" name="Group 1"/>
          <p:cNvGrpSpPr/>
          <p:nvPr/>
        </p:nvGrpSpPr>
        <p:grpSpPr>
          <a:xfrm>
            <a:off x="0" y="5257800"/>
            <a:ext cx="9144000" cy="1600200"/>
            <a:chOff x="0" y="5715000"/>
            <a:chExt cx="9144000" cy="1143000"/>
          </a:xfrm>
        </p:grpSpPr>
        <p:sp>
          <p:nvSpPr>
            <p:cNvPr id="3076" name="Rectangle 4"/>
            <p:cNvSpPr>
              <a:spLocks noChangeArrowheads="1"/>
            </p:cNvSpPr>
            <p:nvPr/>
          </p:nvSpPr>
          <p:spPr bwMode="auto">
            <a:xfrm>
              <a:off x="0" y="5715000"/>
              <a:ext cx="9144000" cy="1143000"/>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sz="2400" smtClean="0">
                <a:solidFill>
                  <a:srgbClr val="000000"/>
                </a:solidFill>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6013450"/>
              <a:ext cx="21447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Unite2lin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5962650"/>
              <a:ext cx="11398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9" name="Text Box 10"/>
          <p:cNvSpPr txBox="1">
            <a:spLocks noChangeArrowheads="1"/>
          </p:cNvSpPr>
          <p:nvPr/>
        </p:nvSpPr>
        <p:spPr bwMode="auto">
          <a:xfrm>
            <a:off x="546234" y="-36286"/>
            <a:ext cx="791196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1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ts val="0"/>
              </a:spcBef>
              <a:spcAft>
                <a:spcPct val="0"/>
              </a:spcAft>
            </a:pPr>
            <a:r>
              <a:rPr lang="en-US" altLang="en-US" sz="3600" dirty="0" smtClean="0">
                <a:solidFill>
                  <a:srgbClr val="FFFFFF"/>
                </a:solidFill>
              </a:rPr>
              <a:t>UNICEF ICO DRR programme overview</a:t>
            </a:r>
            <a:endParaRPr lang="en-US" altLang="en-US" sz="3600" dirty="0">
              <a:solidFill>
                <a:srgbClr val="FFFFFF"/>
              </a:solidFill>
            </a:endParaRPr>
          </a:p>
          <a:p>
            <a:pPr algn="ctr" eaLnBrk="0" fontAlgn="base" hangingPunct="0">
              <a:spcBef>
                <a:spcPts val="0"/>
              </a:spcBef>
              <a:spcAft>
                <a:spcPct val="0"/>
              </a:spcAft>
            </a:pPr>
            <a:r>
              <a:rPr lang="en-US" altLang="en-US" sz="3600" dirty="0">
                <a:solidFill>
                  <a:srgbClr val="FFFFFF"/>
                </a:solidFill>
              </a:rPr>
              <a:t>the DRR mainstreaming initiatives of UNICEF in country </a:t>
            </a:r>
            <a:r>
              <a:rPr lang="en-US" altLang="en-US" sz="3600" dirty="0" err="1">
                <a:solidFill>
                  <a:srgbClr val="FFFFFF"/>
                </a:solidFill>
              </a:rPr>
              <a:t>programmes</a:t>
            </a:r>
            <a:r>
              <a:rPr lang="en-US" altLang="en-US" sz="3600" dirty="0">
                <a:solidFill>
                  <a:srgbClr val="FFFFFF"/>
                </a:solidFill>
              </a:rPr>
              <a:t> across five thematic areas – Education, Health, Nutrition, WASH and Child Protection</a:t>
            </a:r>
          </a:p>
        </p:txBody>
      </p:sp>
      <p:pic>
        <p:nvPicPr>
          <p:cNvPr id="3080" name="Picture 11"/>
          <p:cNvPicPr>
            <a:picLocks noChangeAspect="1" noChangeArrowheads="1"/>
          </p:cNvPicPr>
          <p:nvPr/>
        </p:nvPicPr>
        <p:blipFill>
          <a:blip r:embed="rId5">
            <a:extLst>
              <a:ext uri="{28A0092B-C50C-407E-A947-70E740481C1C}">
                <a14:useLocalDpi xmlns:a14="http://schemas.microsoft.com/office/drawing/2010/main" val="0"/>
              </a:ext>
            </a:extLst>
          </a:blip>
          <a:srcRect l="8679" t="13574" r="6691" b="7692"/>
          <a:stretch>
            <a:fillRect/>
          </a:stretch>
        </p:blipFill>
        <p:spPr bwMode="auto">
          <a:xfrm>
            <a:off x="26831" y="533400"/>
            <a:ext cx="91440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8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pPr eaLnBrk="1" hangingPunct="1"/>
            <a:r>
              <a:rPr lang="en-US" dirty="0" smtClean="0">
                <a:latin typeface="Arial" charset="0"/>
                <a:ea typeface="ＭＳ Ｐゴシック" charset="0"/>
              </a:rPr>
              <a:t>Our advocacy</a:t>
            </a:r>
            <a:endParaRPr lang="en-US" dirty="0">
              <a:latin typeface="Arial" charset="0"/>
              <a:ea typeface="ＭＳ Ｐゴシック" charset="0"/>
            </a:endParaRPr>
          </a:p>
        </p:txBody>
      </p:sp>
      <p:sp>
        <p:nvSpPr>
          <p:cNvPr id="8194" name="Content Placeholder 2"/>
          <p:cNvSpPr>
            <a:spLocks noGrp="1"/>
          </p:cNvSpPr>
          <p:nvPr>
            <p:ph idx="1"/>
          </p:nvPr>
        </p:nvSpPr>
        <p:spPr>
          <a:xfrm>
            <a:off x="628650" y="1417638"/>
            <a:ext cx="8102505" cy="4983161"/>
          </a:xfrm>
        </p:spPr>
        <p:txBody>
          <a:bodyPr>
            <a:normAutofit fontScale="85000" lnSpcReduction="10000"/>
          </a:bodyPr>
          <a:lstStyle/>
          <a:p>
            <a:pPr marL="300552" indent="-300552">
              <a:buFont typeface="Arial" charset="0"/>
              <a:buChar char="•"/>
            </a:pPr>
            <a:r>
              <a:rPr lang="en-US" i="0" dirty="0">
                <a:latin typeface="Calibri" charset="0"/>
                <a:ea typeface="ＭＳ Ｐゴシック" charset="0"/>
                <a:cs typeface="Calibri" charset="0"/>
              </a:rPr>
              <a:t>Shift from disaster </a:t>
            </a:r>
            <a:r>
              <a:rPr lang="en-US" i="0" dirty="0" smtClean="0">
                <a:latin typeface="Calibri" charset="0"/>
                <a:ea typeface="ＭＳ Ｐゴシック" charset="0"/>
                <a:cs typeface="Calibri" charset="0"/>
              </a:rPr>
              <a:t>management (response and relief) </a:t>
            </a:r>
            <a:r>
              <a:rPr lang="en-US" i="0" dirty="0">
                <a:latin typeface="Calibri" charset="0"/>
                <a:ea typeface="ＭＳ Ｐゴシック" charset="0"/>
                <a:cs typeface="Calibri" charset="0"/>
              </a:rPr>
              <a:t>to </a:t>
            </a:r>
            <a:r>
              <a:rPr lang="en-US" b="1" i="0" dirty="0">
                <a:latin typeface="Calibri" charset="0"/>
                <a:ea typeface="ＭＳ Ｐゴシック" charset="0"/>
                <a:cs typeface="Calibri" charset="0"/>
              </a:rPr>
              <a:t>disaster risk </a:t>
            </a:r>
            <a:r>
              <a:rPr lang="en-US" b="1" i="0" dirty="0" smtClean="0">
                <a:latin typeface="Calibri" charset="0"/>
                <a:ea typeface="ＭＳ Ｐゴシック" charset="0"/>
                <a:cs typeface="Calibri" charset="0"/>
              </a:rPr>
              <a:t>management </a:t>
            </a:r>
            <a:r>
              <a:rPr lang="en-US" i="0" dirty="0" smtClean="0">
                <a:latin typeface="Calibri" charset="0"/>
                <a:ea typeface="ＭＳ Ｐゴシック" charset="0"/>
                <a:cs typeface="Calibri" charset="0"/>
              </a:rPr>
              <a:t>(preparedness and mitigation)</a:t>
            </a:r>
            <a:endParaRPr lang="en-US" i="0" dirty="0">
              <a:latin typeface="Calibri" charset="0"/>
              <a:ea typeface="ＭＳ Ｐゴシック" charset="0"/>
              <a:cs typeface="Calibri" charset="0"/>
            </a:endParaRPr>
          </a:p>
          <a:p>
            <a:pPr marL="300552" indent="-300552">
              <a:buFont typeface="Arial" charset="0"/>
              <a:buChar char="•"/>
            </a:pPr>
            <a:r>
              <a:rPr lang="en-US" i="0" dirty="0">
                <a:latin typeface="Calibri" charset="0"/>
                <a:ea typeface="ＭＳ Ｐゴシック" charset="0"/>
                <a:cs typeface="Calibri" charset="0"/>
              </a:rPr>
              <a:t>Articulation of a </a:t>
            </a:r>
            <a:r>
              <a:rPr lang="en-US" b="1" i="0" dirty="0">
                <a:latin typeface="Calibri" charset="0"/>
                <a:ea typeface="ＭＳ Ｐゴシック" charset="0"/>
                <a:cs typeface="Calibri" charset="0"/>
              </a:rPr>
              <a:t>governance approach </a:t>
            </a:r>
            <a:r>
              <a:rPr lang="en-US" i="0" dirty="0">
                <a:latin typeface="Calibri" charset="0"/>
                <a:ea typeface="ＭＳ Ｐゴシック" charset="0"/>
                <a:cs typeface="Calibri" charset="0"/>
              </a:rPr>
              <a:t>to manage disaster </a:t>
            </a:r>
            <a:r>
              <a:rPr lang="en-US" i="0" dirty="0" smtClean="0">
                <a:latin typeface="Calibri" charset="0"/>
                <a:ea typeface="ＭＳ Ｐゴシック" charset="0"/>
                <a:cs typeface="Calibri" charset="0"/>
              </a:rPr>
              <a:t>risk(mainstream into development planning)</a:t>
            </a:r>
            <a:endParaRPr lang="en-US" i="0" dirty="0">
              <a:latin typeface="Calibri" charset="0"/>
              <a:ea typeface="ＭＳ Ｐゴシック" charset="0"/>
              <a:cs typeface="Calibri" charset="0"/>
            </a:endParaRPr>
          </a:p>
          <a:p>
            <a:pPr marL="300552" indent="-300552">
              <a:buFont typeface="Arial" charset="0"/>
              <a:buChar char="•"/>
            </a:pPr>
            <a:r>
              <a:rPr lang="en-US" b="1" i="0" dirty="0" smtClean="0">
                <a:latin typeface="Calibri" charset="0"/>
                <a:ea typeface="ＭＳ Ｐゴシック" charset="0"/>
                <a:cs typeface="Calibri" charset="0"/>
              </a:rPr>
              <a:t>Increased </a:t>
            </a:r>
            <a:r>
              <a:rPr lang="en-US" b="1" i="0" dirty="0">
                <a:latin typeface="Calibri" charset="0"/>
                <a:ea typeface="ＭＳ Ｐゴシック" charset="0"/>
                <a:cs typeface="Calibri" charset="0"/>
              </a:rPr>
              <a:t>engagement </a:t>
            </a:r>
            <a:r>
              <a:rPr lang="en-US" i="0" dirty="0">
                <a:latin typeface="Calibri" charset="0"/>
                <a:ea typeface="ＭＳ Ｐゴシック" charset="0"/>
                <a:cs typeface="Calibri" charset="0"/>
              </a:rPr>
              <a:t>of Local Governments</a:t>
            </a:r>
          </a:p>
          <a:p>
            <a:pPr marL="300552" indent="-300552">
              <a:buFont typeface="Arial" charset="0"/>
              <a:buChar char="•"/>
            </a:pPr>
            <a:r>
              <a:rPr lang="en-US" i="0" dirty="0">
                <a:latin typeface="Calibri" charset="0"/>
                <a:ea typeface="ＭＳ Ｐゴシック" charset="0"/>
                <a:cs typeface="Calibri" charset="0"/>
              </a:rPr>
              <a:t>Resilience of </a:t>
            </a:r>
            <a:r>
              <a:rPr lang="en-US" b="1" i="0" dirty="0">
                <a:latin typeface="Calibri" charset="0"/>
                <a:ea typeface="ＭＳ Ｐゴシック" charset="0"/>
                <a:cs typeface="Calibri" charset="0"/>
              </a:rPr>
              <a:t>health</a:t>
            </a:r>
            <a:r>
              <a:rPr lang="en-US" i="0" dirty="0">
                <a:latin typeface="Calibri" charset="0"/>
                <a:ea typeface="ＭＳ Ｐゴシック" charset="0"/>
                <a:cs typeface="Calibri" charset="0"/>
              </a:rPr>
              <a:t> </a:t>
            </a:r>
            <a:r>
              <a:rPr lang="en-US" i="0" dirty="0" smtClean="0">
                <a:latin typeface="Calibri" charset="0"/>
                <a:ea typeface="ＭＳ Ｐゴシック" charset="0"/>
                <a:cs typeface="Calibri" charset="0"/>
              </a:rPr>
              <a:t>infrastructures and </a:t>
            </a:r>
            <a:r>
              <a:rPr lang="en-US" i="0" dirty="0">
                <a:latin typeface="Calibri" charset="0"/>
                <a:ea typeface="ＭＳ Ｐゴシック" charset="0"/>
                <a:cs typeface="Calibri" charset="0"/>
              </a:rPr>
              <a:t>work places</a:t>
            </a:r>
          </a:p>
          <a:p>
            <a:pPr marL="300552" indent="-300552">
              <a:buFont typeface="Arial" charset="0"/>
              <a:buChar char="•"/>
            </a:pPr>
            <a:r>
              <a:rPr lang="en-US" i="0" dirty="0" smtClean="0">
                <a:latin typeface="Calibri" charset="0"/>
                <a:ea typeface="ＭＳ Ｐゴシック" charset="0"/>
                <a:cs typeface="Calibri" charset="0"/>
              </a:rPr>
              <a:t>Strengthened </a:t>
            </a:r>
            <a:r>
              <a:rPr lang="en-US" b="1" i="0" dirty="0">
                <a:latin typeface="Calibri" charset="0"/>
                <a:ea typeface="ＭＳ Ｐゴシック" charset="0"/>
                <a:cs typeface="Calibri" charset="0"/>
              </a:rPr>
              <a:t>accountability</a:t>
            </a:r>
            <a:r>
              <a:rPr lang="en-US" i="0" dirty="0">
                <a:latin typeface="Calibri" charset="0"/>
                <a:ea typeface="ＭＳ Ｐゴシック" charset="0"/>
                <a:cs typeface="Calibri" charset="0"/>
              </a:rPr>
              <a:t> for disaster risk management; </a:t>
            </a:r>
          </a:p>
          <a:p>
            <a:pPr marL="300552" indent="-300552">
              <a:buFont typeface="Arial" charset="0"/>
              <a:buChar char="•"/>
            </a:pPr>
            <a:r>
              <a:rPr lang="en-US" i="0" dirty="0" smtClean="0">
                <a:latin typeface="Calibri" charset="0"/>
                <a:ea typeface="ＭＳ Ｐゴシック" charset="0"/>
                <a:cs typeface="Calibri" charset="0"/>
              </a:rPr>
              <a:t>Mobilization </a:t>
            </a:r>
            <a:r>
              <a:rPr lang="en-US" i="0" dirty="0">
                <a:latin typeface="Calibri" charset="0"/>
                <a:ea typeface="ＭＳ Ｐゴシック" charset="0"/>
                <a:cs typeface="Calibri" charset="0"/>
              </a:rPr>
              <a:t>of risk-sensitive </a:t>
            </a:r>
            <a:r>
              <a:rPr lang="en-US" b="1" i="0" dirty="0" smtClean="0">
                <a:latin typeface="Calibri" charset="0"/>
                <a:ea typeface="ＭＳ Ｐゴシック" charset="0"/>
                <a:cs typeface="Calibri" charset="0"/>
              </a:rPr>
              <a:t>investment and risk transfer mechanisms</a:t>
            </a:r>
            <a:endParaRPr lang="en-US" i="0" dirty="0">
              <a:latin typeface="Calibri" charset="0"/>
              <a:ea typeface="ＭＳ Ｐゴシック" charset="0"/>
              <a:cs typeface="Calibri" charset="0"/>
            </a:endParaRPr>
          </a:p>
          <a:p>
            <a:pPr marL="300552" indent="-300552">
              <a:buFont typeface="Arial" charset="0"/>
              <a:buChar char="•"/>
            </a:pPr>
            <a:endParaRPr lang="en-US" i="0" dirty="0">
              <a:latin typeface="Calibri" charset="0"/>
              <a:ea typeface="ＭＳ Ｐゴシック" charset="0"/>
              <a:cs typeface="Calibri" charset="0"/>
            </a:endParaRPr>
          </a:p>
          <a:p>
            <a:pPr marL="300552" indent="-300552">
              <a:buFont typeface="Arial" charset="0"/>
              <a:buChar char="•"/>
            </a:pPr>
            <a:endParaRPr lang="en-US" i="0" dirty="0">
              <a:latin typeface="Calibri" charset="0"/>
              <a:ea typeface="ＭＳ Ｐゴシック" charset="0"/>
              <a:cs typeface="Calibri" charset="0"/>
            </a:endParaRPr>
          </a:p>
          <a:p>
            <a:pPr marL="300552" indent="-300552">
              <a:buFont typeface="Arial" charset="0"/>
              <a:buChar char="•"/>
            </a:pPr>
            <a:endParaRPr lang="en-US" i="0" dirty="0">
              <a:latin typeface="Calibri" charset="0"/>
              <a:ea typeface="ＭＳ Ｐゴシック" charset="0"/>
              <a:cs typeface="Calibri" charset="0"/>
            </a:endParaRPr>
          </a:p>
        </p:txBody>
      </p:sp>
    </p:spTree>
    <p:extLst>
      <p:ext uri="{BB962C8B-B14F-4D97-AF65-F5344CB8AC3E}">
        <p14:creationId xmlns:p14="http://schemas.microsoft.com/office/powerpoint/2010/main" val="2751576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837" y="1109815"/>
            <a:ext cx="8071834" cy="626418"/>
          </a:xfrm>
        </p:spPr>
        <p:txBody>
          <a:bodyPr>
            <a:normAutofit/>
          </a:bodyPr>
          <a:lstStyle/>
          <a:p>
            <a:r>
              <a:rPr lang="en-US" sz="3300" b="1" dirty="0">
                <a:solidFill>
                  <a:srgbClr val="0000CC"/>
                </a:solidFill>
              </a:rPr>
              <a:t>Priorities of </a:t>
            </a:r>
            <a:r>
              <a:rPr lang="en-US" altLang="en-US" sz="3300" b="1" dirty="0">
                <a:solidFill>
                  <a:srgbClr val="0000CC"/>
                </a:solidFill>
                <a:ea typeface="Calibri" panose="020F0502020204030204" pitchFamily="34" charset="0"/>
                <a:cs typeface="Times New Roman" panose="02020603050405020304" pitchFamily="18" charset="0"/>
              </a:rPr>
              <a:t>SFDRR</a:t>
            </a:r>
            <a:endParaRPr lang="en-US" sz="3300" b="1" dirty="0"/>
          </a:p>
        </p:txBody>
      </p:sp>
      <p:sp>
        <p:nvSpPr>
          <p:cNvPr id="3" name="Subtitle 2"/>
          <p:cNvSpPr>
            <a:spLocks noGrp="1"/>
          </p:cNvSpPr>
          <p:nvPr>
            <p:ph type="subTitle" idx="1"/>
          </p:nvPr>
        </p:nvSpPr>
        <p:spPr>
          <a:xfrm>
            <a:off x="637504" y="2093623"/>
            <a:ext cx="7930166" cy="3709115"/>
          </a:xfrm>
        </p:spPr>
        <p:txBody>
          <a:bodyPr>
            <a:normAutofit fontScale="70000" lnSpcReduction="20000"/>
          </a:bodyPr>
          <a:lstStyle/>
          <a:p>
            <a:pPr algn="l"/>
            <a:r>
              <a:rPr lang="en-US" sz="2100" b="1" dirty="0">
                <a:solidFill>
                  <a:srgbClr val="0000FF"/>
                </a:solidFill>
              </a:rPr>
              <a:t>SFDRR has 4 Priorities:</a:t>
            </a:r>
          </a:p>
          <a:p>
            <a:pPr marL="342900" indent="-342900" algn="l">
              <a:buAutoNum type="arabicPeriod"/>
            </a:pPr>
            <a:r>
              <a:rPr lang="en-US" dirty="0" smtClean="0"/>
              <a:t>Understanding Disaster Risk </a:t>
            </a:r>
          </a:p>
          <a:p>
            <a:pPr marL="342900" indent="-342900" algn="l">
              <a:buAutoNum type="arabicPeriod"/>
            </a:pPr>
            <a:endParaRPr lang="en-US" dirty="0" smtClean="0"/>
          </a:p>
          <a:p>
            <a:pPr marL="342900" indent="-342900" algn="l">
              <a:buAutoNum type="arabicPeriod"/>
            </a:pPr>
            <a:r>
              <a:rPr lang="en-US" dirty="0" smtClean="0"/>
              <a:t>Strengthening Disaster risk Governance to Manage </a:t>
            </a:r>
            <a:r>
              <a:rPr lang="en-US" dirty="0"/>
              <a:t>D</a:t>
            </a:r>
            <a:r>
              <a:rPr lang="en-US" dirty="0" smtClean="0"/>
              <a:t>isaster Risk </a:t>
            </a:r>
          </a:p>
          <a:p>
            <a:pPr marL="342900" indent="-342900" algn="l">
              <a:buAutoNum type="arabicPeriod"/>
            </a:pPr>
            <a:endParaRPr lang="en-US" dirty="0" smtClean="0"/>
          </a:p>
          <a:p>
            <a:pPr marL="342900" indent="-342900" algn="l">
              <a:buAutoNum type="arabicPeriod"/>
            </a:pPr>
            <a:r>
              <a:rPr lang="en-US" dirty="0" smtClean="0"/>
              <a:t>Investing in Disaster Risk Reduction for Resilience</a:t>
            </a:r>
          </a:p>
          <a:p>
            <a:pPr marL="342900" indent="-342900" algn="l">
              <a:buFont typeface="Arial" panose="020B0604020202020204" pitchFamily="34" charset="0"/>
              <a:buAutoNum type="arabicPeriod"/>
            </a:pPr>
            <a:endParaRPr lang="en-US" dirty="0" smtClean="0"/>
          </a:p>
          <a:p>
            <a:pPr marL="342900" indent="-342900" algn="l">
              <a:buFont typeface="Arial" panose="020B0604020202020204" pitchFamily="34" charset="0"/>
              <a:buAutoNum type="arabicPeriod"/>
            </a:pPr>
            <a:r>
              <a:rPr lang="en-US" dirty="0" smtClean="0"/>
              <a:t>Enhancing Disaster Preparedness for effective Response, and to “Build Back Better” in recovery, rehabilitation and reconstruction</a:t>
            </a:r>
          </a:p>
          <a:p>
            <a:pPr algn="l"/>
            <a:endParaRPr lang="en-US" dirty="0"/>
          </a:p>
        </p:txBody>
      </p:sp>
    </p:spTree>
    <p:extLst>
      <p:ext uri="{BB962C8B-B14F-4D97-AF65-F5344CB8AC3E}">
        <p14:creationId xmlns:p14="http://schemas.microsoft.com/office/powerpoint/2010/main" val="830274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837" y="228601"/>
            <a:ext cx="8071834" cy="762000"/>
          </a:xfrm>
        </p:spPr>
        <p:txBody>
          <a:bodyPr>
            <a:normAutofit/>
          </a:bodyPr>
          <a:lstStyle/>
          <a:p>
            <a:r>
              <a:rPr lang="en-US" sz="3300" b="1" dirty="0">
                <a:solidFill>
                  <a:srgbClr val="0000CC"/>
                </a:solidFill>
              </a:rPr>
              <a:t>Targets of </a:t>
            </a:r>
            <a:r>
              <a:rPr lang="en-US" altLang="en-US" sz="3300" b="1" dirty="0" smtClean="0">
                <a:solidFill>
                  <a:srgbClr val="0000CC"/>
                </a:solidFill>
                <a:ea typeface="Calibri" panose="020F0502020204030204" pitchFamily="34" charset="0"/>
                <a:cs typeface="Times New Roman" panose="02020603050405020304" pitchFamily="18" charset="0"/>
              </a:rPr>
              <a:t>SFDRR 2015-30</a:t>
            </a:r>
            <a:endParaRPr lang="en-US" sz="3300" b="1" dirty="0"/>
          </a:p>
        </p:txBody>
      </p:sp>
      <p:sp>
        <p:nvSpPr>
          <p:cNvPr id="3" name="Subtitle 2"/>
          <p:cNvSpPr>
            <a:spLocks noGrp="1"/>
          </p:cNvSpPr>
          <p:nvPr>
            <p:ph type="subTitle" idx="1"/>
          </p:nvPr>
        </p:nvSpPr>
        <p:spPr>
          <a:xfrm>
            <a:off x="228600" y="1295400"/>
            <a:ext cx="8686800" cy="5333999"/>
          </a:xfrm>
        </p:spPr>
        <p:txBody>
          <a:bodyPr>
            <a:normAutofit/>
          </a:bodyPr>
          <a:lstStyle/>
          <a:p>
            <a:pPr lvl="0" algn="just"/>
            <a:r>
              <a:rPr lang="en-US" sz="2000" b="1" dirty="0">
                <a:solidFill>
                  <a:schemeClr val="tx1"/>
                </a:solidFill>
              </a:rPr>
              <a:t>Target 1. </a:t>
            </a:r>
            <a:r>
              <a:rPr lang="en-US" sz="2000" dirty="0">
                <a:solidFill>
                  <a:schemeClr val="tx1"/>
                </a:solidFill>
              </a:rPr>
              <a:t>Substantially Reduce Disaster Mortality by 2030 </a:t>
            </a:r>
          </a:p>
          <a:p>
            <a:pPr lvl="0" algn="just"/>
            <a:r>
              <a:rPr lang="en-US" sz="2000" b="1" dirty="0">
                <a:solidFill>
                  <a:schemeClr val="tx1"/>
                </a:solidFill>
              </a:rPr>
              <a:t>Target 2. </a:t>
            </a:r>
            <a:r>
              <a:rPr lang="en-US" sz="2000" dirty="0">
                <a:solidFill>
                  <a:schemeClr val="tx1"/>
                </a:solidFill>
              </a:rPr>
              <a:t>Substantially reduce the number of affected people globally by 2030 </a:t>
            </a:r>
          </a:p>
          <a:p>
            <a:pPr lvl="0" algn="just"/>
            <a:r>
              <a:rPr lang="en-US" sz="2000" b="1" dirty="0">
                <a:solidFill>
                  <a:schemeClr val="tx1"/>
                </a:solidFill>
              </a:rPr>
              <a:t>Target 3. </a:t>
            </a:r>
            <a:r>
              <a:rPr lang="en-US" sz="2000" dirty="0">
                <a:solidFill>
                  <a:schemeClr val="tx1"/>
                </a:solidFill>
              </a:rPr>
              <a:t>Reduce direct disaster economic loss in relation to gross domestic product by 2030. </a:t>
            </a:r>
          </a:p>
          <a:p>
            <a:pPr algn="just"/>
            <a:r>
              <a:rPr lang="en-US" sz="2000" b="1" dirty="0">
                <a:solidFill>
                  <a:schemeClr val="tx1"/>
                </a:solidFill>
              </a:rPr>
              <a:t>Target 4.</a:t>
            </a:r>
            <a:r>
              <a:rPr lang="en-US" sz="2000" dirty="0">
                <a:solidFill>
                  <a:schemeClr val="tx1"/>
                </a:solidFill>
              </a:rPr>
              <a:t> Substantially reduce disaster damage to critical infrastructure and disruption of basic services, including through developing their resilience by 2030. </a:t>
            </a:r>
          </a:p>
          <a:p>
            <a:pPr algn="just"/>
            <a:r>
              <a:rPr lang="en-US" sz="2000" b="1" dirty="0">
                <a:solidFill>
                  <a:schemeClr val="tx1"/>
                </a:solidFill>
              </a:rPr>
              <a:t>Target 5. </a:t>
            </a:r>
            <a:r>
              <a:rPr lang="en-US" sz="2000" dirty="0">
                <a:solidFill>
                  <a:schemeClr val="tx1"/>
                </a:solidFill>
              </a:rPr>
              <a:t>Substantially increase the number of countries with national and local disaster risk reduction strategies by 2020</a:t>
            </a:r>
          </a:p>
          <a:p>
            <a:pPr algn="just"/>
            <a:r>
              <a:rPr lang="en-US" sz="2000" b="1" dirty="0">
                <a:solidFill>
                  <a:schemeClr val="tx1"/>
                </a:solidFill>
              </a:rPr>
              <a:t>Target 6.</a:t>
            </a:r>
            <a:r>
              <a:rPr lang="en-US" sz="2000" dirty="0">
                <a:solidFill>
                  <a:schemeClr val="tx1"/>
                </a:solidFill>
              </a:rPr>
              <a:t> Substantially enhance international cooperation to developing countries through adequate and sustainable support to complement their national actions for implementation of present framework by 2030</a:t>
            </a:r>
            <a:endParaRPr lang="en-US" sz="2000" b="1" dirty="0">
              <a:solidFill>
                <a:schemeClr val="tx1"/>
              </a:solidFill>
            </a:endParaRPr>
          </a:p>
          <a:p>
            <a:pPr algn="just"/>
            <a:r>
              <a:rPr lang="en-US" sz="2000" b="1" dirty="0">
                <a:solidFill>
                  <a:schemeClr val="tx1"/>
                </a:solidFill>
              </a:rPr>
              <a:t>Target 7. </a:t>
            </a:r>
            <a:r>
              <a:rPr lang="en-US" sz="2000" dirty="0">
                <a:solidFill>
                  <a:schemeClr val="tx1"/>
                </a:solidFill>
              </a:rPr>
              <a:t>Substantially increase the availability of and access to multi-hazard early warning systems and disaster risk information and assessments to the people by 2030.</a:t>
            </a:r>
          </a:p>
          <a:p>
            <a:pPr algn="l"/>
            <a:endParaRPr lang="en-US" dirty="0"/>
          </a:p>
        </p:txBody>
      </p:sp>
    </p:spTree>
    <p:extLst>
      <p:ext uri="{BB962C8B-B14F-4D97-AF65-F5344CB8AC3E}">
        <p14:creationId xmlns:p14="http://schemas.microsoft.com/office/powerpoint/2010/main" val="1287314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837" y="1"/>
            <a:ext cx="8245699" cy="990600"/>
          </a:xfrm>
        </p:spPr>
        <p:txBody>
          <a:bodyPr>
            <a:normAutofit fontScale="90000"/>
          </a:bodyPr>
          <a:lstStyle/>
          <a:p>
            <a:pPr algn="l"/>
            <a:r>
              <a:rPr lang="en-US" sz="3300" b="1" dirty="0">
                <a:solidFill>
                  <a:srgbClr val="0000CC"/>
                </a:solidFill>
              </a:rPr>
              <a:t>Implementing the Sendai Framework and Action to be taken at local level</a:t>
            </a:r>
            <a:endParaRPr lang="en-US" sz="3300" b="1" dirty="0"/>
          </a:p>
        </p:txBody>
      </p:sp>
      <p:sp>
        <p:nvSpPr>
          <p:cNvPr id="3" name="Subtitle 2"/>
          <p:cNvSpPr>
            <a:spLocks noGrp="1"/>
          </p:cNvSpPr>
          <p:nvPr>
            <p:ph type="subTitle" idx="1"/>
          </p:nvPr>
        </p:nvSpPr>
        <p:spPr>
          <a:xfrm>
            <a:off x="637504" y="1219200"/>
            <a:ext cx="7930166" cy="4583539"/>
          </a:xfrm>
        </p:spPr>
        <p:txBody>
          <a:bodyPr>
            <a:normAutofit/>
          </a:bodyPr>
          <a:lstStyle/>
          <a:p>
            <a:pPr algn="l"/>
            <a:r>
              <a:rPr lang="en-US" sz="2000" b="1" dirty="0" smtClean="0">
                <a:solidFill>
                  <a:schemeClr val="tx1"/>
                </a:solidFill>
              </a:rPr>
              <a:t>Priority 1: Understanding Disaster Risk</a:t>
            </a:r>
          </a:p>
          <a:p>
            <a:pPr marL="728663" lvl="1" indent="-385763" algn="l">
              <a:buFont typeface="+mj-lt"/>
              <a:buAutoNum type="romanUcPeriod"/>
            </a:pPr>
            <a:r>
              <a:rPr lang="en-US" sz="2000" dirty="0">
                <a:solidFill>
                  <a:schemeClr val="tx1"/>
                </a:solidFill>
              </a:rPr>
              <a:t>Organize sensitization meetings  on Disaster Risk</a:t>
            </a:r>
          </a:p>
          <a:p>
            <a:pPr marL="728663" lvl="1" indent="-385763" algn="l">
              <a:buFont typeface="+mj-lt"/>
              <a:buAutoNum type="romanUcPeriod"/>
            </a:pPr>
            <a:r>
              <a:rPr lang="en-US" sz="2000" dirty="0">
                <a:solidFill>
                  <a:schemeClr val="tx1"/>
                </a:solidFill>
              </a:rPr>
              <a:t>Create Disaster Damage Data base for the district</a:t>
            </a:r>
          </a:p>
          <a:p>
            <a:pPr algn="l"/>
            <a:endParaRPr lang="en-US" sz="2000" b="1" dirty="0" smtClean="0">
              <a:solidFill>
                <a:schemeClr val="tx1"/>
              </a:solidFill>
            </a:endParaRPr>
          </a:p>
          <a:p>
            <a:pPr algn="l"/>
            <a:r>
              <a:rPr lang="en-US" sz="2000" b="1" dirty="0" smtClean="0">
                <a:solidFill>
                  <a:schemeClr val="tx1"/>
                </a:solidFill>
              </a:rPr>
              <a:t>Priority 2: Strengthening Disaster Risk Governance to Manage Disaster Risk </a:t>
            </a:r>
          </a:p>
          <a:p>
            <a:pPr marL="728663" lvl="1" indent="-385763" algn="just">
              <a:buFont typeface="+mj-lt"/>
              <a:buAutoNum type="romanUcPeriod"/>
            </a:pPr>
            <a:r>
              <a:rPr lang="en-US" sz="2000" dirty="0">
                <a:solidFill>
                  <a:schemeClr val="tx1"/>
                </a:solidFill>
              </a:rPr>
              <a:t>Urban local bodies and the Panchayats to follow building bye-laws. </a:t>
            </a:r>
          </a:p>
          <a:p>
            <a:pPr marL="728663" lvl="1" indent="-385763" algn="just">
              <a:buFont typeface="+mj-lt"/>
              <a:buAutoNum type="romanUcPeriod"/>
            </a:pPr>
            <a:r>
              <a:rPr lang="en-US" sz="2000" dirty="0">
                <a:solidFill>
                  <a:schemeClr val="tx1"/>
                </a:solidFill>
              </a:rPr>
              <a:t>Identify flood prone/earthquake prone areas - future construction of buildings to be earthquake proof and flood resilient</a:t>
            </a:r>
          </a:p>
          <a:p>
            <a:pPr algn="l"/>
            <a:endParaRPr lang="en-US" b="1" dirty="0" smtClean="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1504653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837" y="1"/>
            <a:ext cx="8245699" cy="1295400"/>
          </a:xfrm>
        </p:spPr>
        <p:txBody>
          <a:bodyPr>
            <a:normAutofit/>
          </a:bodyPr>
          <a:lstStyle/>
          <a:p>
            <a:pPr algn="l"/>
            <a:r>
              <a:rPr lang="en-US" sz="3300" b="1" dirty="0" smtClean="0">
                <a:solidFill>
                  <a:srgbClr val="0000CC"/>
                </a:solidFill>
              </a:rPr>
              <a:t>SFDRR continued</a:t>
            </a:r>
            <a:endParaRPr lang="en-US" sz="3300" b="1" dirty="0"/>
          </a:p>
        </p:txBody>
      </p:sp>
      <p:sp>
        <p:nvSpPr>
          <p:cNvPr id="3" name="Subtitle 2"/>
          <p:cNvSpPr>
            <a:spLocks noGrp="1"/>
          </p:cNvSpPr>
          <p:nvPr>
            <p:ph type="subTitle" idx="1"/>
          </p:nvPr>
        </p:nvSpPr>
        <p:spPr>
          <a:xfrm>
            <a:off x="637504" y="1524000"/>
            <a:ext cx="7930166" cy="5029199"/>
          </a:xfrm>
        </p:spPr>
        <p:txBody>
          <a:bodyPr>
            <a:normAutofit fontScale="92500" lnSpcReduction="10000"/>
          </a:bodyPr>
          <a:lstStyle/>
          <a:p>
            <a:pPr algn="l"/>
            <a:r>
              <a:rPr lang="en-US" sz="1950" b="1" dirty="0">
                <a:solidFill>
                  <a:schemeClr val="tx1"/>
                </a:solidFill>
              </a:rPr>
              <a:t>Priority 3: Investing in Disaster Risk Reduction for Resilience</a:t>
            </a:r>
          </a:p>
          <a:p>
            <a:pPr marL="728663" lvl="2" indent="-385763" algn="just">
              <a:spcBef>
                <a:spcPts val="750"/>
              </a:spcBef>
              <a:buFont typeface="+mj-lt"/>
              <a:buAutoNum type="romanUcPeriod"/>
            </a:pPr>
            <a:r>
              <a:rPr lang="en-US" sz="1800" dirty="0">
                <a:solidFill>
                  <a:schemeClr val="tx1"/>
                </a:solidFill>
              </a:rPr>
              <a:t>10% of all funds at the District level must be devoted to schemes which will help in DRR</a:t>
            </a:r>
          </a:p>
          <a:p>
            <a:pPr marL="728663" lvl="2" indent="-385763" algn="just">
              <a:spcBef>
                <a:spcPts val="750"/>
              </a:spcBef>
              <a:buFont typeface="+mj-lt"/>
              <a:buAutoNum type="romanUcPeriod"/>
            </a:pPr>
            <a:r>
              <a:rPr lang="en-US" sz="1800" dirty="0">
                <a:solidFill>
                  <a:schemeClr val="tx1"/>
                </a:solidFill>
              </a:rPr>
              <a:t>Sensitize Private builders about the need for disaster resilient building construction</a:t>
            </a:r>
          </a:p>
          <a:p>
            <a:pPr marL="728663" lvl="2" indent="-385763" algn="just">
              <a:spcBef>
                <a:spcPts val="750"/>
              </a:spcBef>
              <a:buFont typeface="+mj-lt"/>
              <a:buAutoNum type="romanUcPeriod"/>
            </a:pPr>
            <a:r>
              <a:rPr lang="en-US" sz="1800" dirty="0">
                <a:solidFill>
                  <a:schemeClr val="tx1"/>
                </a:solidFill>
              </a:rPr>
              <a:t>Train masons/contractors on disaster resilient building construction</a:t>
            </a:r>
          </a:p>
          <a:p>
            <a:pPr algn="l"/>
            <a:r>
              <a:rPr lang="en-US" sz="1950" b="1" dirty="0">
                <a:solidFill>
                  <a:schemeClr val="tx1"/>
                </a:solidFill>
              </a:rPr>
              <a:t>Priority 4: Enhancing Disaster Preparedness for effective Response </a:t>
            </a:r>
          </a:p>
          <a:p>
            <a:pPr marL="728663" lvl="2" indent="-385763" algn="l">
              <a:spcBef>
                <a:spcPts val="750"/>
              </a:spcBef>
              <a:buFont typeface="+mj-lt"/>
              <a:buAutoNum type="romanUcPeriod"/>
            </a:pPr>
            <a:r>
              <a:rPr lang="en-US" sz="1800" dirty="0">
                <a:solidFill>
                  <a:schemeClr val="tx1"/>
                </a:solidFill>
              </a:rPr>
              <a:t>Regular meetings of DDMAs (once in 3 months) even if there is no calamity and discuss preparedness</a:t>
            </a:r>
          </a:p>
          <a:p>
            <a:pPr marL="728663" lvl="2" indent="-385763" algn="l">
              <a:spcBef>
                <a:spcPts val="750"/>
              </a:spcBef>
              <a:buFont typeface="+mj-lt"/>
              <a:buAutoNum type="romanUcPeriod"/>
            </a:pPr>
            <a:r>
              <a:rPr lang="en-US" sz="1800" dirty="0">
                <a:solidFill>
                  <a:schemeClr val="tx1"/>
                </a:solidFill>
              </a:rPr>
              <a:t>Meetings with the Forecasting Agencies during the </a:t>
            </a:r>
            <a:r>
              <a:rPr lang="en-US" sz="1800" dirty="0" err="1" smtClean="0">
                <a:solidFill>
                  <a:schemeClr val="tx1"/>
                </a:solidFill>
              </a:rPr>
              <a:t>sesaons</a:t>
            </a:r>
            <a:r>
              <a:rPr lang="en-US" sz="1800" dirty="0" smtClean="0">
                <a:solidFill>
                  <a:schemeClr val="tx1"/>
                </a:solidFill>
              </a:rPr>
              <a:t> (Summer, Monsoon and Winter)  </a:t>
            </a:r>
            <a:endParaRPr lang="en-US" sz="1800" dirty="0">
              <a:solidFill>
                <a:schemeClr val="tx1"/>
              </a:solidFill>
            </a:endParaRPr>
          </a:p>
          <a:p>
            <a:pPr marL="728663" lvl="2" indent="-385763" algn="l">
              <a:spcBef>
                <a:spcPts val="750"/>
              </a:spcBef>
              <a:buFont typeface="+mj-lt"/>
              <a:buAutoNum type="romanUcPeriod"/>
            </a:pPr>
            <a:r>
              <a:rPr lang="en-US" sz="1800" dirty="0">
                <a:solidFill>
                  <a:schemeClr val="tx1"/>
                </a:solidFill>
              </a:rPr>
              <a:t>Prepare Standard Drill for responding to </a:t>
            </a:r>
            <a:r>
              <a:rPr lang="en-US" sz="1800" dirty="0" smtClean="0">
                <a:solidFill>
                  <a:schemeClr val="tx1"/>
                </a:solidFill>
              </a:rPr>
              <a:t>Disasters (Heatwave, Drought, Cyclone/Flood/Tsunami </a:t>
            </a:r>
            <a:r>
              <a:rPr lang="en-US" sz="1800" dirty="0">
                <a:solidFill>
                  <a:schemeClr val="tx1"/>
                </a:solidFill>
              </a:rPr>
              <a:t>etc</a:t>
            </a:r>
            <a:r>
              <a:rPr lang="en-US" sz="1800" dirty="0" smtClean="0">
                <a:solidFill>
                  <a:schemeClr val="tx1"/>
                </a:solidFill>
              </a:rPr>
              <a:t>. with stakeholders. Review your SOPs</a:t>
            </a:r>
            <a:endParaRPr lang="en-US" sz="1800" dirty="0">
              <a:solidFill>
                <a:schemeClr val="tx1"/>
              </a:solidFill>
            </a:endParaRPr>
          </a:p>
          <a:p>
            <a:pPr marL="728663" lvl="2" indent="-385763" algn="l">
              <a:spcBef>
                <a:spcPts val="750"/>
              </a:spcBef>
              <a:buFont typeface="+mj-lt"/>
              <a:buAutoNum type="romanUcPeriod"/>
            </a:pPr>
            <a:r>
              <a:rPr lang="en-US" sz="1800" dirty="0">
                <a:solidFill>
                  <a:schemeClr val="tx1"/>
                </a:solidFill>
              </a:rPr>
              <a:t>Prepare for heatwave in summers and cold wave in winters as applicable</a:t>
            </a:r>
          </a:p>
          <a:p>
            <a:pPr marL="728663" lvl="2" indent="-385763" algn="l">
              <a:spcBef>
                <a:spcPts val="750"/>
              </a:spcBef>
              <a:buFont typeface="+mj-lt"/>
              <a:buAutoNum type="romanUcPeriod"/>
            </a:pPr>
            <a:r>
              <a:rPr lang="en-US" sz="1800" dirty="0">
                <a:solidFill>
                  <a:schemeClr val="tx1"/>
                </a:solidFill>
              </a:rPr>
              <a:t>Conduct regular drills involving the Police, Civil Defence and Fire Services </a:t>
            </a:r>
          </a:p>
          <a:p>
            <a:pPr marL="728663" lvl="2" indent="-385763" algn="l">
              <a:spcBef>
                <a:spcPts val="750"/>
              </a:spcBef>
              <a:buFont typeface="+mj-lt"/>
              <a:buAutoNum type="romanUcPeriod"/>
            </a:pPr>
            <a:r>
              <a:rPr lang="en-US" sz="1800" dirty="0">
                <a:solidFill>
                  <a:schemeClr val="tx1"/>
                </a:solidFill>
              </a:rPr>
              <a:t>Impart training to village level workers to promote disaster sensitivity</a:t>
            </a:r>
          </a:p>
          <a:p>
            <a:pPr algn="l"/>
            <a:endParaRPr lang="en-US" dirty="0"/>
          </a:p>
        </p:txBody>
      </p:sp>
    </p:spTree>
    <p:extLst>
      <p:ext uri="{BB962C8B-B14F-4D97-AF65-F5344CB8AC3E}">
        <p14:creationId xmlns:p14="http://schemas.microsoft.com/office/powerpoint/2010/main" val="3291226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dirty="0"/>
              <a:t>Out of school children</a:t>
            </a:r>
          </a:p>
          <a:p>
            <a:r>
              <a:rPr lang="en-US" altLang="en-US" dirty="0"/>
              <a:t>Some of the most vulnerable areas are very remote</a:t>
            </a:r>
          </a:p>
          <a:p>
            <a:r>
              <a:rPr lang="en-US" altLang="en-US" dirty="0"/>
              <a:t>Access to rights and entitlements (education and health services)</a:t>
            </a:r>
          </a:p>
          <a:p>
            <a:r>
              <a:rPr lang="en-US" altLang="en-US" dirty="0"/>
              <a:t>Demystify the </a:t>
            </a:r>
            <a:r>
              <a:rPr lang="en-US" altLang="en-US" dirty="0" smtClean="0"/>
              <a:t>concept – </a:t>
            </a:r>
          </a:p>
          <a:p>
            <a:r>
              <a:rPr lang="en-US" altLang="en-US" dirty="0" smtClean="0"/>
              <a:t>DRR</a:t>
            </a:r>
            <a:r>
              <a:rPr lang="en-US" altLang="en-US" dirty="0"/>
              <a:t>: It is a priority for the community?</a:t>
            </a:r>
          </a:p>
          <a:p>
            <a:r>
              <a:rPr lang="en-US" altLang="en-US" dirty="0"/>
              <a:t>Is DRR a priority for the government? (category)</a:t>
            </a:r>
          </a:p>
          <a:p>
            <a:r>
              <a:rPr lang="en-US" altLang="en-US" dirty="0"/>
              <a:t>New concept and evolving</a:t>
            </a:r>
          </a:p>
          <a:p>
            <a:r>
              <a:rPr lang="en-US" altLang="en-US" dirty="0"/>
              <a:t>“Natural </a:t>
            </a:r>
            <a:r>
              <a:rPr lang="en-US" altLang="en-US" dirty="0" smtClean="0"/>
              <a:t>Hazards and human induced Disasters</a:t>
            </a:r>
            <a:r>
              <a:rPr lang="en-US" altLang="en-US" dirty="0"/>
              <a:t>” </a:t>
            </a:r>
            <a:endParaRPr lang="en-US" dirty="0"/>
          </a:p>
        </p:txBody>
      </p:sp>
    </p:spTree>
    <p:extLst>
      <p:ext uri="{BB962C8B-B14F-4D97-AF65-F5344CB8AC3E}">
        <p14:creationId xmlns:p14="http://schemas.microsoft.com/office/powerpoint/2010/main" val="3823287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3600" dirty="0" smtClean="0"/>
              <a:t>What we all could do- Science and technology</a:t>
            </a:r>
            <a:endParaRPr lang="en-US" sz="3600" dirty="0"/>
          </a:p>
        </p:txBody>
      </p:sp>
      <p:sp>
        <p:nvSpPr>
          <p:cNvPr id="3" name="Content Placeholder 2"/>
          <p:cNvSpPr>
            <a:spLocks noGrp="1"/>
          </p:cNvSpPr>
          <p:nvPr>
            <p:ph idx="1"/>
          </p:nvPr>
        </p:nvSpPr>
        <p:spPr/>
        <p:txBody>
          <a:bodyPr>
            <a:normAutofit fontScale="85000" lnSpcReduction="20000"/>
          </a:bodyPr>
          <a:lstStyle/>
          <a:p>
            <a:r>
              <a:rPr lang="en-US" altLang="en-US" dirty="0"/>
              <a:t>Enlightened souls and ignited minds (torch </a:t>
            </a:r>
            <a:r>
              <a:rPr lang="en-US" altLang="en-US" dirty="0" smtClean="0"/>
              <a:t>bearers/ Champions)</a:t>
            </a:r>
            <a:endParaRPr lang="en-US" altLang="en-US" dirty="0"/>
          </a:p>
          <a:p>
            <a:r>
              <a:rPr lang="en-US" altLang="en-US" dirty="0"/>
              <a:t>First self-&gt; Family -&gt; Community -&gt; larger goals</a:t>
            </a:r>
          </a:p>
          <a:p>
            <a:r>
              <a:rPr lang="en-US" altLang="en-US" dirty="0"/>
              <a:t>Understanding of the issue from a practical perspective (lab to land</a:t>
            </a:r>
            <a:r>
              <a:rPr lang="en-US" altLang="en-US" dirty="0" smtClean="0"/>
              <a:t>)- Science ; Techno-social </a:t>
            </a:r>
            <a:r>
              <a:rPr lang="en-US" altLang="en-US" dirty="0"/>
              <a:t>solution</a:t>
            </a:r>
          </a:p>
          <a:p>
            <a:r>
              <a:rPr lang="en-US" altLang="en-US" dirty="0"/>
              <a:t>From groups, clubs; involve with scouts, guides, </a:t>
            </a:r>
            <a:r>
              <a:rPr lang="en-US" altLang="en-US" dirty="0" smtClean="0"/>
              <a:t>NCC/NYK</a:t>
            </a:r>
            <a:endParaRPr lang="en-US" altLang="en-US" dirty="0"/>
          </a:p>
          <a:p>
            <a:r>
              <a:rPr lang="en-US" altLang="en-US" dirty="0"/>
              <a:t>Promote a culture of </a:t>
            </a:r>
            <a:r>
              <a:rPr lang="en-US" altLang="en-US" dirty="0" smtClean="0"/>
              <a:t>preparedness </a:t>
            </a:r>
          </a:p>
          <a:p>
            <a:r>
              <a:rPr lang="en-US" altLang="en-US" dirty="0" smtClean="0"/>
              <a:t>Mainstream mitigation measures in development planning </a:t>
            </a:r>
            <a:endParaRPr lang="en-US" altLang="en-US" dirty="0"/>
          </a:p>
          <a:p>
            <a:r>
              <a:rPr lang="en-US" altLang="en-US" dirty="0" smtClean="0"/>
              <a:t>Extensive use of communication modes </a:t>
            </a:r>
            <a:endParaRPr lang="en-US" dirty="0"/>
          </a:p>
        </p:txBody>
      </p:sp>
    </p:spTree>
    <p:extLst>
      <p:ext uri="{BB962C8B-B14F-4D97-AF65-F5344CB8AC3E}">
        <p14:creationId xmlns:p14="http://schemas.microsoft.com/office/powerpoint/2010/main" val="1041195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dirty="0" smtClean="0"/>
              <a:t>Suggested possible actions for heatwave management </a:t>
            </a:r>
            <a:endParaRPr lang="en-US" sz="2800" dirty="0"/>
          </a:p>
        </p:txBody>
      </p:sp>
      <p:sp>
        <p:nvSpPr>
          <p:cNvPr id="3" name="Content Placeholder 2"/>
          <p:cNvSpPr>
            <a:spLocks noGrp="1"/>
          </p:cNvSpPr>
          <p:nvPr>
            <p:ph idx="1"/>
          </p:nvPr>
        </p:nvSpPr>
        <p:spPr>
          <a:xfrm>
            <a:off x="457200" y="1219200"/>
            <a:ext cx="8229600" cy="4906963"/>
          </a:xfrm>
        </p:spPr>
        <p:txBody>
          <a:bodyPr>
            <a:normAutofit/>
          </a:bodyPr>
          <a:lstStyle/>
          <a:p>
            <a:r>
              <a:rPr lang="en-US" sz="2400" dirty="0" smtClean="0"/>
              <a:t>Terminologies to be decoded for laypersons understanding and communicated widely</a:t>
            </a:r>
          </a:p>
          <a:p>
            <a:r>
              <a:rPr lang="en-US" sz="2400" dirty="0" smtClean="0"/>
              <a:t>Administration functioning time could change, as in the case of Gulbarga division of Karnataka</a:t>
            </a:r>
          </a:p>
          <a:p>
            <a:r>
              <a:rPr lang="en-US" sz="2400" dirty="0" smtClean="0"/>
              <a:t>Directions to MGNREGA to ensure works are conducted during peak hours  </a:t>
            </a:r>
          </a:p>
          <a:p>
            <a:r>
              <a:rPr lang="en-US" sz="2400" dirty="0" smtClean="0"/>
              <a:t>Administration to highlight traditional methods in managing heatwave (cost effective).wet cloth on the floor or bucket of water under the ceiling fan, reduces heat in the houses. </a:t>
            </a:r>
          </a:p>
          <a:p>
            <a:r>
              <a:rPr lang="en-US" sz="2400" dirty="0" smtClean="0"/>
              <a:t>Availability of ORS/ Electrolytes and sufficient water at AWC, Schools and Health Service (PHC and Hospitals)</a:t>
            </a:r>
          </a:p>
          <a:p>
            <a:endParaRPr lang="en-US" dirty="0"/>
          </a:p>
        </p:txBody>
      </p:sp>
    </p:spTree>
    <p:extLst>
      <p:ext uri="{BB962C8B-B14F-4D97-AF65-F5344CB8AC3E}">
        <p14:creationId xmlns:p14="http://schemas.microsoft.com/office/powerpoint/2010/main" val="2637797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Suggested … for long term strategies </a:t>
            </a:r>
            <a:endParaRPr lang="en-US" dirty="0"/>
          </a:p>
        </p:txBody>
      </p:sp>
      <p:sp>
        <p:nvSpPr>
          <p:cNvPr id="3" name="Content Placeholder 2"/>
          <p:cNvSpPr>
            <a:spLocks noGrp="1"/>
          </p:cNvSpPr>
          <p:nvPr>
            <p:ph idx="1"/>
          </p:nvPr>
        </p:nvSpPr>
        <p:spPr/>
        <p:txBody>
          <a:bodyPr>
            <a:normAutofit fontScale="85000" lnSpcReduction="10000"/>
          </a:bodyPr>
          <a:lstStyle/>
          <a:p>
            <a:pPr lvl="0"/>
            <a:r>
              <a:rPr lang="en-GB" u="sng" dirty="0" smtClean="0"/>
              <a:t>Trees </a:t>
            </a:r>
            <a:r>
              <a:rPr lang="en-GB" u="sng" dirty="0"/>
              <a:t>and Vegetation</a:t>
            </a:r>
            <a:r>
              <a:rPr lang="en-GB" dirty="0"/>
              <a:t> - Increasing tree and vegetation </a:t>
            </a:r>
            <a:r>
              <a:rPr lang="en-GB" dirty="0" smtClean="0"/>
              <a:t>cover in schools and AWCs that UNCIEF is facilitating  with (500 schools)</a:t>
            </a:r>
          </a:p>
          <a:p>
            <a:r>
              <a:rPr lang="en-GB" dirty="0"/>
              <a:t> </a:t>
            </a:r>
            <a:r>
              <a:rPr lang="en-GB" u="sng" dirty="0" smtClean="0"/>
              <a:t>Green </a:t>
            </a:r>
            <a:r>
              <a:rPr lang="en-GB" u="sng" dirty="0"/>
              <a:t>Roofs</a:t>
            </a:r>
            <a:r>
              <a:rPr lang="en-GB" dirty="0"/>
              <a:t> </a:t>
            </a:r>
            <a:r>
              <a:rPr lang="en-GB" dirty="0" smtClean="0"/>
              <a:t>for schools and AWCs-</a:t>
            </a:r>
            <a:r>
              <a:rPr lang="en-GB" dirty="0"/>
              <a:t> Growing a vegetative layer (plants, shrubs, grasses, and/or trees) on a rooftop reduces </a:t>
            </a:r>
            <a:r>
              <a:rPr lang="en-GB" dirty="0" smtClean="0"/>
              <a:t>temperatures.</a:t>
            </a:r>
          </a:p>
          <a:p>
            <a:r>
              <a:rPr lang="en-GB" dirty="0" smtClean="0"/>
              <a:t>School level awareness on management of heatwave – under the school safety program (CSS)</a:t>
            </a:r>
          </a:p>
          <a:p>
            <a:r>
              <a:rPr lang="en-US" dirty="0" smtClean="0"/>
              <a:t>Replicate </a:t>
            </a:r>
            <a:r>
              <a:rPr lang="en-US" dirty="0"/>
              <a:t>good practices – road side cold water available in Delhi (sold for </a:t>
            </a:r>
            <a:r>
              <a:rPr lang="en-US" dirty="0" err="1"/>
              <a:t>rs</a:t>
            </a:r>
            <a:r>
              <a:rPr lang="en-US" dirty="0"/>
              <a:t>. 2 per glass – all bus stops, street corners etc.)</a:t>
            </a:r>
          </a:p>
          <a:p>
            <a:pPr marL="0" indent="0">
              <a:buNone/>
            </a:pPr>
            <a:endParaRPr lang="en-US" dirty="0"/>
          </a:p>
        </p:txBody>
      </p:sp>
    </p:spTree>
    <p:extLst>
      <p:ext uri="{BB962C8B-B14F-4D97-AF65-F5344CB8AC3E}">
        <p14:creationId xmlns:p14="http://schemas.microsoft.com/office/powerpoint/2010/main" val="533097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Revival of traditional beverages in rural and urban households</a:t>
            </a:r>
            <a:endParaRPr lang="en-US" dirty="0"/>
          </a:p>
        </p:txBody>
      </p:sp>
      <p:sp>
        <p:nvSpPr>
          <p:cNvPr id="3" name="Content Placeholder 2"/>
          <p:cNvSpPr>
            <a:spLocks noGrp="1"/>
          </p:cNvSpPr>
          <p:nvPr>
            <p:ph idx="1"/>
          </p:nvPr>
        </p:nvSpPr>
        <p:spPr>
          <a:xfrm>
            <a:off x="628650" y="2226469"/>
            <a:ext cx="7886700" cy="3400674"/>
          </a:xfrm>
        </p:spPr>
        <p:txBody>
          <a:bodyPr>
            <a:normAutofit lnSpcReduction="10000"/>
          </a:bodyPr>
          <a:lstStyle/>
          <a:p>
            <a:pPr marL="0" indent="0">
              <a:buNone/>
            </a:pPr>
            <a:r>
              <a:rPr lang="en-US" sz="2175" b="1" dirty="0"/>
              <a:t>Onion Juice  		Tamarind Drink</a:t>
            </a:r>
            <a:r>
              <a:rPr lang="en-US" sz="2175" dirty="0"/>
              <a:t/>
            </a:r>
            <a:br>
              <a:rPr lang="en-US" sz="2175" dirty="0"/>
            </a:br>
            <a:endParaRPr lang="en-US" sz="2175" dirty="0"/>
          </a:p>
          <a:p>
            <a:pPr marL="0" indent="0">
              <a:buNone/>
            </a:pPr>
            <a:r>
              <a:rPr lang="en-US" sz="2175" b="1" dirty="0" err="1"/>
              <a:t>Aam</a:t>
            </a:r>
            <a:r>
              <a:rPr lang="en-US" sz="2175" b="1" dirty="0"/>
              <a:t> Panna  		 Buttermilk and Coconut Water </a:t>
            </a:r>
          </a:p>
          <a:p>
            <a:pPr marL="0" indent="0">
              <a:buNone/>
            </a:pPr>
            <a:endParaRPr lang="en-US" sz="2175" b="1" dirty="0"/>
          </a:p>
          <a:p>
            <a:pPr marL="0" indent="0">
              <a:buNone/>
            </a:pPr>
            <a:r>
              <a:rPr lang="en-US" sz="2175" b="1" dirty="0"/>
              <a:t>Juice of </a:t>
            </a:r>
            <a:r>
              <a:rPr lang="en-US" sz="2175" dirty="0"/>
              <a:t>Coriander</a:t>
            </a:r>
            <a:r>
              <a:rPr lang="en-US" sz="2175" b="1" dirty="0"/>
              <a:t> and </a:t>
            </a:r>
            <a:r>
              <a:rPr lang="en-US" sz="2175" dirty="0"/>
              <a:t>Mint Leaves (road side)</a:t>
            </a:r>
            <a:br>
              <a:rPr lang="en-US" sz="2175" dirty="0"/>
            </a:br>
            <a:endParaRPr lang="en-US" sz="2175" dirty="0"/>
          </a:p>
          <a:p>
            <a:pPr marL="0" indent="0">
              <a:buNone/>
            </a:pPr>
            <a:r>
              <a:rPr lang="en-US" sz="2175" b="1" dirty="0"/>
              <a:t>			</a:t>
            </a:r>
            <a:r>
              <a:rPr lang="en-US" sz="1875" dirty="0"/>
              <a:t/>
            </a:r>
            <a:br>
              <a:rPr lang="en-US" sz="1875" dirty="0"/>
            </a:br>
            <a:endParaRPr lang="en-US" sz="1875" dirty="0"/>
          </a:p>
          <a:p>
            <a:pPr marL="0" indent="0">
              <a:buNone/>
            </a:pPr>
            <a:r>
              <a:rPr lang="en-US" sz="2175" dirty="0"/>
              <a:t/>
            </a:r>
            <a:br>
              <a:rPr lang="en-US" sz="2175" dirty="0"/>
            </a:br>
            <a:endParaRPr lang="en-US" sz="2175" dirty="0"/>
          </a:p>
          <a:p>
            <a:endParaRPr lang="en-US" dirty="0"/>
          </a:p>
        </p:txBody>
      </p:sp>
    </p:spTree>
    <p:extLst>
      <p:ext uri="{BB962C8B-B14F-4D97-AF65-F5344CB8AC3E}">
        <p14:creationId xmlns:p14="http://schemas.microsoft.com/office/powerpoint/2010/main" val="3704634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7" y="304800"/>
            <a:ext cx="5915025" cy="685800"/>
          </a:xfrm>
        </p:spPr>
        <p:txBody>
          <a:bodyPr>
            <a:noAutofit/>
          </a:bodyPr>
          <a:lstStyle/>
          <a:p>
            <a:r>
              <a:rPr lang="en-US" sz="2700" dirty="0">
                <a:solidFill>
                  <a:srgbClr val="FF0000"/>
                </a:solidFill>
              </a:rPr>
              <a:t>Indian Scenario</a:t>
            </a:r>
            <a:endParaRPr lang="en-US" sz="2700" i="1" dirty="0">
              <a:solidFill>
                <a:srgbClr val="FF0000"/>
              </a:solidFill>
            </a:endParaRPr>
          </a:p>
        </p:txBody>
      </p:sp>
      <p:sp>
        <p:nvSpPr>
          <p:cNvPr id="6" name="Rectangle 5"/>
          <p:cNvSpPr/>
          <p:nvPr/>
        </p:nvSpPr>
        <p:spPr>
          <a:xfrm>
            <a:off x="457199" y="1219200"/>
            <a:ext cx="8229600" cy="5632311"/>
          </a:xfrm>
          <a:prstGeom prst="rect">
            <a:avLst/>
          </a:prstGeom>
        </p:spPr>
        <p:txBody>
          <a:bodyPr wrap="square">
            <a:spAutoFit/>
          </a:bodyPr>
          <a:lstStyle/>
          <a:p>
            <a:endParaRPr lang="en-US" dirty="0"/>
          </a:p>
          <a:p>
            <a:pPr marL="342900" indent="-342900">
              <a:buFont typeface="Arial" panose="020B0604020202020204" pitchFamily="34" charset="0"/>
              <a:buChar char="•"/>
            </a:pPr>
            <a:r>
              <a:rPr lang="en-US" sz="2400" dirty="0"/>
              <a:t>Probabilistic assessment by the Global Assessment Report (UNISDR) estimates expected direct average annual losses for India at </a:t>
            </a:r>
            <a:r>
              <a:rPr lang="en-US" sz="2400" b="1" dirty="0"/>
              <a:t>$10 billion per year</a:t>
            </a:r>
          </a:p>
          <a:p>
            <a:pPr marL="342900" indent="-342900">
              <a:buFont typeface="Arial" panose="020B0604020202020204" pitchFamily="34" charset="0"/>
              <a:buChar char="•"/>
            </a:pPr>
            <a:r>
              <a:rPr lang="en-US" sz="2400" dirty="0" smtClean="0"/>
              <a:t>India </a:t>
            </a:r>
            <a:r>
              <a:rPr lang="en-US" sz="2400" dirty="0"/>
              <a:t>along with China is placed as top four countries  (others include Japan, USA) as "high risk" in absolute economic exposure due to natural hazards (Natural Hazards Risk Atlas 2014 by British Risk Assessors </a:t>
            </a:r>
            <a:r>
              <a:rPr lang="en-US" sz="2400" dirty="0" err="1"/>
              <a:t>Maplecroft</a:t>
            </a:r>
            <a:r>
              <a:rPr lang="en-US" sz="2400" dirty="0"/>
              <a:t>) </a:t>
            </a:r>
            <a:endParaRPr lang="en-US" sz="2400" dirty="0" smtClean="0"/>
          </a:p>
          <a:p>
            <a:endParaRPr lang="en-US" sz="2400" dirty="0"/>
          </a:p>
          <a:p>
            <a:pPr marL="342900" indent="-342900">
              <a:buFont typeface="Wingdings" panose="05000000000000000000" pitchFamily="2" charset="2"/>
              <a:buChar char="q"/>
            </a:pPr>
            <a:r>
              <a:rPr lang="en-US" sz="2000" dirty="0"/>
              <a:t>Crop loss in Telangana </a:t>
            </a:r>
            <a:r>
              <a:rPr lang="en-US" sz="2000" dirty="0" smtClean="0"/>
              <a:t>was </a:t>
            </a:r>
            <a:r>
              <a:rPr lang="en-US" sz="2000" dirty="0"/>
              <a:t>estimated to be in 494 </a:t>
            </a:r>
            <a:r>
              <a:rPr lang="en-US" sz="2000" dirty="0" smtClean="0"/>
              <a:t>hectares during 2016 Sept floods. </a:t>
            </a:r>
          </a:p>
          <a:p>
            <a:pPr marL="342900" indent="-342900">
              <a:buFont typeface="Wingdings" panose="05000000000000000000" pitchFamily="2" charset="2"/>
              <a:buChar char="q"/>
            </a:pPr>
            <a:r>
              <a:rPr lang="en-US" sz="2000" dirty="0" smtClean="0"/>
              <a:t>The food grain </a:t>
            </a:r>
            <a:r>
              <a:rPr lang="en-US" sz="2000" dirty="0"/>
              <a:t>production was 6.5 million </a:t>
            </a:r>
            <a:r>
              <a:rPr lang="en-US" sz="2000" dirty="0" err="1"/>
              <a:t>tonnes</a:t>
            </a:r>
            <a:r>
              <a:rPr lang="en-US" sz="2000" dirty="0"/>
              <a:t> in 2015-16 as against the target of 11.1 million </a:t>
            </a:r>
            <a:r>
              <a:rPr lang="en-US" sz="2000" dirty="0" err="1" smtClean="0"/>
              <a:t>tonnes</a:t>
            </a:r>
            <a:endParaRPr lang="en-US" sz="2000" dirty="0" smtClean="0"/>
          </a:p>
          <a:p>
            <a:pPr marL="342900" indent="-342900">
              <a:buFont typeface="Wingdings" panose="05000000000000000000" pitchFamily="2" charset="2"/>
              <a:buChar char="q"/>
            </a:pPr>
            <a:r>
              <a:rPr lang="en-US" sz="2000" dirty="0" smtClean="0"/>
              <a:t>Livestock </a:t>
            </a:r>
            <a:r>
              <a:rPr lang="en-US" sz="2000" dirty="0"/>
              <a:t>management, especially poultry (57 </a:t>
            </a:r>
            <a:r>
              <a:rPr lang="en-US" sz="2000" dirty="0" err="1"/>
              <a:t>cr</a:t>
            </a:r>
            <a:r>
              <a:rPr lang="en-US" sz="2000" dirty="0"/>
              <a:t> loss </a:t>
            </a:r>
            <a:r>
              <a:rPr lang="en-US" sz="2000" dirty="0" smtClean="0"/>
              <a:t>between may and </a:t>
            </a:r>
            <a:r>
              <a:rPr lang="en-US" sz="2000" dirty="0" err="1" smtClean="0"/>
              <a:t>june</a:t>
            </a:r>
            <a:r>
              <a:rPr lang="en-US" sz="2000" dirty="0" smtClean="0"/>
              <a:t> </a:t>
            </a:r>
            <a:r>
              <a:rPr lang="en-US" sz="2000" dirty="0"/>
              <a:t>2015) . Impacts livelihood and income of families</a:t>
            </a:r>
          </a:p>
          <a:p>
            <a:endParaRPr lang="en-US" dirty="0"/>
          </a:p>
        </p:txBody>
      </p:sp>
    </p:spTree>
    <p:extLst>
      <p:ext uri="{BB962C8B-B14F-4D97-AF65-F5344CB8AC3E}">
        <p14:creationId xmlns:p14="http://schemas.microsoft.com/office/powerpoint/2010/main" val="5574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sz="4000" dirty="0" smtClean="0"/>
              <a:t>UNICEF- Hyderabad Field Office</a:t>
            </a:r>
            <a:endParaRPr lang="en-US" sz="4000" dirty="0"/>
          </a:p>
        </p:txBody>
      </p:sp>
      <p:sp>
        <p:nvSpPr>
          <p:cNvPr id="3" name="Content Placeholder 2"/>
          <p:cNvSpPr>
            <a:spLocks noGrp="1"/>
          </p:cNvSpPr>
          <p:nvPr>
            <p:ph idx="1"/>
          </p:nvPr>
        </p:nvSpPr>
        <p:spPr>
          <a:xfrm>
            <a:off x="228600" y="1143000"/>
            <a:ext cx="8915400" cy="5486400"/>
          </a:xfrm>
        </p:spPr>
        <p:txBody>
          <a:bodyPr>
            <a:normAutofit fontScale="92500" lnSpcReduction="20000"/>
          </a:bodyPr>
          <a:lstStyle/>
          <a:p>
            <a:pPr marL="0" indent="0">
              <a:buNone/>
            </a:pPr>
            <a:r>
              <a:rPr lang="en-US" b="1" dirty="0" smtClean="0"/>
              <a:t>Telangana : </a:t>
            </a:r>
          </a:p>
          <a:p>
            <a:r>
              <a:rPr lang="en-US" dirty="0" smtClean="0"/>
              <a:t>Working closely with DM Department and MCR-HRDI to strengthen the capacity of key stakeholders in the development disaster management plans, workshops and seminars related to DRR.</a:t>
            </a:r>
          </a:p>
          <a:p>
            <a:r>
              <a:rPr lang="en-US" dirty="0" smtClean="0"/>
              <a:t>Rapid assessment  of drought conducted in 2016 and planning to undertake implementation of drought mitigation measures in 2017 with the support of DM Department and District Administration in 2 districts.</a:t>
            </a:r>
          </a:p>
          <a:p>
            <a:r>
              <a:rPr lang="en-US" dirty="0" smtClean="0"/>
              <a:t>Proposal in pipeline to build capacities of youth in </a:t>
            </a:r>
            <a:r>
              <a:rPr lang="en-US" dirty="0" err="1" smtClean="0"/>
              <a:t>Khamman</a:t>
            </a:r>
            <a:r>
              <a:rPr lang="en-US" dirty="0" smtClean="0"/>
              <a:t> district to DRR and school safety program in 2 districts</a:t>
            </a:r>
          </a:p>
          <a:p>
            <a:r>
              <a:rPr lang="en-US" dirty="0" smtClean="0"/>
              <a:t>Developing of ICT materials for mass awareness</a:t>
            </a:r>
          </a:p>
          <a:p>
            <a:pPr marL="0" indent="0">
              <a:buNone/>
            </a:pPr>
            <a:endParaRPr lang="en-US" dirty="0"/>
          </a:p>
        </p:txBody>
      </p:sp>
    </p:spTree>
    <p:extLst>
      <p:ext uri="{BB962C8B-B14F-4D97-AF65-F5344CB8AC3E}">
        <p14:creationId xmlns:p14="http://schemas.microsoft.com/office/powerpoint/2010/main" val="3145688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Andhra Pradesh:</a:t>
            </a:r>
            <a:r>
              <a:rPr lang="en-US" dirty="0" smtClean="0"/>
              <a:t> </a:t>
            </a:r>
          </a:p>
          <a:p>
            <a:pPr marL="0" indent="0">
              <a:buNone/>
            </a:pPr>
            <a:r>
              <a:rPr lang="en-US" dirty="0" smtClean="0"/>
              <a:t>School safety program in 4 districts.</a:t>
            </a:r>
          </a:p>
          <a:p>
            <a:pPr marL="0" indent="0">
              <a:buNone/>
            </a:pPr>
            <a:r>
              <a:rPr lang="en-US" dirty="0" smtClean="0"/>
              <a:t>Capacity building program on DRR to officials through AP-HRDI</a:t>
            </a:r>
          </a:p>
          <a:p>
            <a:pPr marL="0" indent="0">
              <a:buNone/>
            </a:pPr>
            <a:r>
              <a:rPr lang="en-US" dirty="0" smtClean="0"/>
              <a:t>Urban Climate Change Resilience pilot project in Vizag</a:t>
            </a:r>
          </a:p>
          <a:p>
            <a:pPr marL="0" indent="0">
              <a:buNone/>
            </a:pPr>
            <a:r>
              <a:rPr lang="en-US" b="1" dirty="0" smtClean="0"/>
              <a:t>Karnataka:</a:t>
            </a:r>
            <a:r>
              <a:rPr lang="en-US" dirty="0" smtClean="0"/>
              <a:t> Drought study in 2 districts; preparation of HRV Atlas of 4 districts. </a:t>
            </a:r>
          </a:p>
          <a:p>
            <a:pPr marL="0" indent="0">
              <a:buNone/>
            </a:pPr>
            <a:r>
              <a:rPr lang="en-US" dirty="0" smtClean="0"/>
              <a:t>Drought Mitigation project in 1 block on pilot basis </a:t>
            </a:r>
            <a:endParaRPr lang="en-US" dirty="0"/>
          </a:p>
          <a:p>
            <a:pPr marL="0" indent="0">
              <a:buNone/>
            </a:pPr>
            <a:endParaRPr lang="en-US" dirty="0"/>
          </a:p>
        </p:txBody>
      </p:sp>
    </p:spTree>
    <p:extLst>
      <p:ext uri="{BB962C8B-B14F-4D97-AF65-F5344CB8AC3E}">
        <p14:creationId xmlns:p14="http://schemas.microsoft.com/office/powerpoint/2010/main" val="2620220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AYS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403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1"/>
            <a:ext cx="7886700" cy="838200"/>
          </a:xfrm>
        </p:spPr>
        <p:txBody>
          <a:bodyPr>
            <a:normAutofit/>
          </a:bodyPr>
          <a:lstStyle/>
          <a:p>
            <a:r>
              <a:rPr lang="en-US" sz="2400" dirty="0"/>
              <a:t>Why DRR is possible in India</a:t>
            </a:r>
          </a:p>
        </p:txBody>
      </p:sp>
      <p:sp>
        <p:nvSpPr>
          <p:cNvPr id="3" name="Content Placeholder 2"/>
          <p:cNvSpPr>
            <a:spLocks noGrp="1"/>
          </p:cNvSpPr>
          <p:nvPr>
            <p:ph idx="1"/>
          </p:nvPr>
        </p:nvSpPr>
        <p:spPr>
          <a:xfrm>
            <a:off x="133066" y="1512344"/>
            <a:ext cx="8823278" cy="5117056"/>
          </a:xfrm>
        </p:spPr>
        <p:txBody>
          <a:bodyPr>
            <a:normAutofit fontScale="62500" lnSpcReduction="20000"/>
          </a:bodyPr>
          <a:lstStyle/>
          <a:p>
            <a:r>
              <a:rPr lang="en-GB" sz="3400" dirty="0">
                <a:solidFill>
                  <a:srgbClr val="FF0000"/>
                </a:solidFill>
              </a:rPr>
              <a:t>A Qualitative Shift in India's </a:t>
            </a:r>
            <a:r>
              <a:rPr lang="en-GB" sz="3400" dirty="0" smtClean="0">
                <a:solidFill>
                  <a:srgbClr val="FF0000"/>
                </a:solidFill>
              </a:rPr>
              <a:t>Strategy</a:t>
            </a:r>
            <a:r>
              <a:rPr lang="en-GB" sz="3400" dirty="0" smtClean="0"/>
              <a:t>:  The </a:t>
            </a:r>
            <a:r>
              <a:rPr lang="en-GB" sz="3400" dirty="0"/>
              <a:t>Government recognised the need for a shift from a post disaster reactive approach to a pre-disaster pro-active approach: Preparedness Mitigation Prevention This will minimise the damage, losses and trauma to the people on one hand and reduce the costs of relief, rehabilitation and reconstruction. </a:t>
            </a:r>
            <a:endParaRPr lang="en-GB" sz="3400" dirty="0" smtClean="0"/>
          </a:p>
          <a:p>
            <a:pPr marL="0" indent="0">
              <a:buNone/>
            </a:pPr>
            <a:endParaRPr lang="en-US" sz="3400" dirty="0"/>
          </a:p>
          <a:p>
            <a:r>
              <a:rPr lang="en-GB" sz="3400" dirty="0"/>
              <a:t>The Disaster Management Act 2005 - enacted on 23rd December,2005 </a:t>
            </a:r>
            <a:r>
              <a:rPr lang="en-GB" sz="3400" dirty="0" smtClean="0"/>
              <a:t>lays down </a:t>
            </a:r>
            <a:r>
              <a:rPr lang="en-GB" sz="3400" dirty="0"/>
              <a:t>institutional and coordination mechanism at all level and provides for establishment of Disaster Mitigation Fund and Disaster Response Fund at national, state and district level. </a:t>
            </a:r>
            <a:endParaRPr lang="en-GB" sz="3400" dirty="0" smtClean="0"/>
          </a:p>
          <a:p>
            <a:pPr marL="0" indent="0">
              <a:buNone/>
            </a:pPr>
            <a:endParaRPr lang="en-US" sz="3400" dirty="0"/>
          </a:p>
          <a:p>
            <a:r>
              <a:rPr lang="en-GB" sz="3400" dirty="0">
                <a:solidFill>
                  <a:srgbClr val="FF0000"/>
                </a:solidFill>
              </a:rPr>
              <a:t>This shift in strategy is feasible because of: </a:t>
            </a:r>
            <a:r>
              <a:rPr lang="en-GB" sz="3400" dirty="0"/>
              <a:t>Advancements in Science and Technology · Effective implementation has shown decline in casualties. · Advancements in forecasting technologies and warning systems Government policy to strengthen Hazard Mapping, R&amp;D and </a:t>
            </a:r>
            <a:r>
              <a:rPr lang="en-GB" sz="3400" dirty="0" smtClean="0"/>
              <a:t>Standardisation, </a:t>
            </a:r>
            <a:r>
              <a:rPr lang="en-GB" sz="3400" dirty="0"/>
              <a:t>Enlargement and reinforcement of disaster prevention systems, equipment and facilities. </a:t>
            </a:r>
            <a:endParaRPr lang="en-US" sz="3400" dirty="0"/>
          </a:p>
          <a:p>
            <a:endParaRPr lang="en-US" dirty="0"/>
          </a:p>
        </p:txBody>
      </p:sp>
    </p:spTree>
    <p:extLst>
      <p:ext uri="{BB962C8B-B14F-4D97-AF65-F5344CB8AC3E}">
        <p14:creationId xmlns:p14="http://schemas.microsoft.com/office/powerpoint/2010/main" val="1753381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1"/>
            <a:ext cx="7886700" cy="685800"/>
          </a:xfrm>
        </p:spPr>
        <p:txBody>
          <a:bodyPr>
            <a:normAutofit/>
          </a:bodyPr>
          <a:lstStyle/>
          <a:p>
            <a:r>
              <a:rPr lang="en-US" sz="2400" dirty="0">
                <a:solidFill>
                  <a:srgbClr val="FF0000"/>
                </a:solidFill>
              </a:rPr>
              <a:t>Why DRR should be a priority</a:t>
            </a:r>
          </a:p>
        </p:txBody>
      </p:sp>
      <p:sp>
        <p:nvSpPr>
          <p:cNvPr id="3" name="Content Placeholder 2"/>
          <p:cNvSpPr>
            <a:spLocks noGrp="1"/>
          </p:cNvSpPr>
          <p:nvPr>
            <p:ph idx="1"/>
          </p:nvPr>
        </p:nvSpPr>
        <p:spPr>
          <a:xfrm>
            <a:off x="153538" y="1066800"/>
            <a:ext cx="8815601" cy="5410199"/>
          </a:xfrm>
        </p:spPr>
        <p:txBody>
          <a:bodyPr>
            <a:normAutofit fontScale="40000" lnSpcReduction="20000"/>
          </a:bodyPr>
          <a:lstStyle/>
          <a:p>
            <a:pPr marL="0" indent="0">
              <a:buNone/>
            </a:pPr>
            <a:r>
              <a:rPr lang="en-GB" sz="4600" dirty="0" smtClean="0"/>
              <a:t>The </a:t>
            </a:r>
            <a:r>
              <a:rPr lang="en-GB" sz="4600" dirty="0"/>
              <a:t>objectives of India's National Policy for natural disaster reduction is to reduce: loss of lives property </a:t>
            </a:r>
            <a:r>
              <a:rPr lang="en-GB" sz="4600" dirty="0" smtClean="0"/>
              <a:t>damage and </a:t>
            </a:r>
            <a:r>
              <a:rPr lang="en-GB" sz="4600" dirty="0"/>
              <a:t>economic </a:t>
            </a:r>
            <a:r>
              <a:rPr lang="en-GB" sz="4600" dirty="0" smtClean="0"/>
              <a:t>disruption (SFDRR) hence it is vital to:</a:t>
            </a:r>
          </a:p>
          <a:p>
            <a:pPr marL="0" indent="0">
              <a:buNone/>
            </a:pPr>
            <a:endParaRPr lang="en-US" sz="4600" dirty="0"/>
          </a:p>
          <a:p>
            <a:r>
              <a:rPr lang="en-GB" sz="4600" dirty="0" smtClean="0"/>
              <a:t>Creating </a:t>
            </a:r>
            <a:r>
              <a:rPr lang="en-GB" sz="4600" dirty="0"/>
              <a:t>Public Awareness about Safety from Disasters </a:t>
            </a:r>
            <a:endParaRPr lang="en-GB" sz="4600" dirty="0" smtClean="0"/>
          </a:p>
          <a:p>
            <a:r>
              <a:rPr lang="en-GB" sz="4600" dirty="0" smtClean="0"/>
              <a:t>Amending/Enacting </a:t>
            </a:r>
            <a:r>
              <a:rPr lang="en-GB" sz="4600" dirty="0"/>
              <a:t>legislation for safety from </a:t>
            </a:r>
            <a:r>
              <a:rPr lang="en-GB" sz="4600" dirty="0" smtClean="0"/>
              <a:t>Hazards. </a:t>
            </a:r>
          </a:p>
          <a:p>
            <a:r>
              <a:rPr lang="en-GB" sz="4600" dirty="0" smtClean="0"/>
              <a:t>Constructing </a:t>
            </a:r>
            <a:r>
              <a:rPr lang="en-GB" sz="4600" dirty="0"/>
              <a:t>new buildings </a:t>
            </a:r>
            <a:r>
              <a:rPr lang="en-GB" sz="4600" dirty="0" smtClean="0"/>
              <a:t>that are safe </a:t>
            </a:r>
            <a:r>
              <a:rPr lang="en-GB" sz="4600" dirty="0"/>
              <a:t>from </a:t>
            </a:r>
            <a:r>
              <a:rPr lang="en-GB" sz="4600" dirty="0" smtClean="0"/>
              <a:t>Hazards. </a:t>
            </a:r>
          </a:p>
          <a:p>
            <a:r>
              <a:rPr lang="en-GB" sz="4600" dirty="0" smtClean="0"/>
              <a:t>Retrofitting </a:t>
            </a:r>
            <a:r>
              <a:rPr lang="en-GB" sz="4600" dirty="0"/>
              <a:t>existing buildings for improving hazard resistance </a:t>
            </a:r>
            <a:r>
              <a:rPr lang="en-GB" sz="4600" dirty="0" smtClean="0"/>
              <a:t>(Building Codes)</a:t>
            </a:r>
          </a:p>
          <a:p>
            <a:r>
              <a:rPr lang="en-GB" sz="4600" dirty="0" smtClean="0"/>
              <a:t>Legislation </a:t>
            </a:r>
            <a:r>
              <a:rPr lang="en-GB" sz="4600" dirty="0"/>
              <a:t>Needed Amendments to town/country  planning acts and Master plan area development </a:t>
            </a:r>
            <a:r>
              <a:rPr lang="en-GB" sz="4600" dirty="0" smtClean="0"/>
              <a:t>rules. Land </a:t>
            </a:r>
            <a:r>
              <a:rPr lang="en-GB" sz="4600" dirty="0"/>
              <a:t>use zoning in hazard prone areas and establishing techno-legal </a:t>
            </a:r>
            <a:r>
              <a:rPr lang="en-GB" sz="4600" dirty="0" smtClean="0"/>
              <a:t>regimes</a:t>
            </a:r>
          </a:p>
          <a:p>
            <a:r>
              <a:rPr lang="en-GB" sz="4600" dirty="0" smtClean="0"/>
              <a:t>Promotion of Early Warning Systems and Upgrading of EOC</a:t>
            </a:r>
          </a:p>
          <a:p>
            <a:r>
              <a:rPr lang="en-GB" sz="4600" dirty="0" smtClean="0"/>
              <a:t>Empowering </a:t>
            </a:r>
            <a:r>
              <a:rPr lang="en-GB" sz="4600" dirty="0"/>
              <a:t>local bodies to exercise control Legislation to upgrade hazard resistance of critical buildings for use and safety of large number of people - schools, hospitals, cinemas, congregation halls, water tanks, towers, telephone exchanges, fire stations, headquarters of police and </a:t>
            </a:r>
            <a:r>
              <a:rPr lang="en-GB" sz="4600" dirty="0" smtClean="0"/>
              <a:t>administration</a:t>
            </a:r>
          </a:p>
          <a:p>
            <a:r>
              <a:rPr lang="en-GB" sz="4600" dirty="0" smtClean="0"/>
              <a:t>Programs to rejuvenate irrigation tanks and afforestation</a:t>
            </a:r>
            <a:endParaRPr lang="en-US" sz="4600" dirty="0"/>
          </a:p>
          <a:p>
            <a:endParaRPr lang="en-US" dirty="0"/>
          </a:p>
        </p:txBody>
      </p:sp>
    </p:spTree>
    <p:extLst>
      <p:ext uri="{BB962C8B-B14F-4D97-AF65-F5344CB8AC3E}">
        <p14:creationId xmlns:p14="http://schemas.microsoft.com/office/powerpoint/2010/main" val="281899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533400"/>
          </a:xfrm>
        </p:spPr>
        <p:txBody>
          <a:bodyPr>
            <a:normAutofit fontScale="90000"/>
          </a:bodyPr>
          <a:lstStyle/>
          <a:p>
            <a:pPr algn="ctr"/>
            <a:r>
              <a:rPr lang="en-US" dirty="0" smtClean="0"/>
              <a:t/>
            </a:r>
            <a:br>
              <a:rPr lang="en-US" dirty="0" smtClean="0"/>
            </a:br>
            <a:r>
              <a:rPr lang="en-US" dirty="0" smtClean="0"/>
              <a:t>Disaster </a:t>
            </a:r>
            <a:r>
              <a:rPr lang="en-US" dirty="0"/>
              <a:t>impact on </a:t>
            </a:r>
            <a:r>
              <a:rPr lang="en-US" dirty="0" smtClean="0"/>
              <a:t>children in India?</a:t>
            </a:r>
            <a:r>
              <a:rPr lang="en-US" dirty="0"/>
              <a:t/>
            </a:r>
            <a:br>
              <a:rPr lang="en-US" dirty="0"/>
            </a:br>
            <a:endParaRPr lang="en-US" dirty="0"/>
          </a:p>
        </p:txBody>
      </p:sp>
      <p:sp>
        <p:nvSpPr>
          <p:cNvPr id="3" name="Content Placeholder 2"/>
          <p:cNvSpPr>
            <a:spLocks noGrp="1"/>
          </p:cNvSpPr>
          <p:nvPr>
            <p:ph idx="1"/>
          </p:nvPr>
        </p:nvSpPr>
        <p:spPr>
          <a:xfrm>
            <a:off x="0" y="1295400"/>
            <a:ext cx="9144000" cy="5562600"/>
          </a:xfrm>
        </p:spPr>
        <p:txBody>
          <a:bodyPr>
            <a:normAutofit/>
          </a:bodyPr>
          <a:lstStyle/>
          <a:p>
            <a:pPr>
              <a:buFont typeface="Arial" panose="020B0604020202020204" pitchFamily="34" charset="0"/>
              <a:buChar char="•"/>
            </a:pPr>
            <a:r>
              <a:rPr lang="en-US" sz="2000" dirty="0"/>
              <a:t>Children and women among most vulnerable, 70% of disaster victims, disproportionally affected</a:t>
            </a:r>
          </a:p>
          <a:p>
            <a:pPr>
              <a:buFont typeface="Arial" panose="020B0604020202020204" pitchFamily="34" charset="0"/>
              <a:buChar char="•"/>
            </a:pPr>
            <a:r>
              <a:rPr lang="en-US" sz="2000" dirty="0"/>
              <a:t>Gender inequalities increase </a:t>
            </a:r>
            <a:r>
              <a:rPr lang="en-US" sz="2000" dirty="0" smtClean="0"/>
              <a:t>vulnerability </a:t>
            </a:r>
            <a:r>
              <a:rPr lang="en-US" sz="2000" dirty="0"/>
              <a:t>of women and </a:t>
            </a:r>
            <a:r>
              <a:rPr lang="en-US" sz="2000" dirty="0" smtClean="0"/>
              <a:t>girls.</a:t>
            </a:r>
          </a:p>
          <a:p>
            <a:endParaRPr lang="de-DE" sz="1000" dirty="0" smtClean="0"/>
          </a:p>
          <a:p>
            <a:pPr>
              <a:buFont typeface="Arial" panose="020B0604020202020204" pitchFamily="34" charset="0"/>
              <a:buChar char="•"/>
            </a:pPr>
            <a:r>
              <a:rPr lang="en-US" sz="2000" dirty="0" smtClean="0"/>
              <a:t>2000-2016: In </a:t>
            </a:r>
            <a:r>
              <a:rPr lang="en-US" sz="2000" dirty="0"/>
              <a:t>five major natural </a:t>
            </a:r>
            <a:r>
              <a:rPr lang="en-US" sz="2000" dirty="0" smtClean="0"/>
              <a:t>disasters </a:t>
            </a:r>
            <a:r>
              <a:rPr lang="en-US" sz="2000" dirty="0"/>
              <a:t>17,671 children lost their lives, an equal number of children was injured </a:t>
            </a:r>
            <a:r>
              <a:rPr lang="en-US" sz="2000" dirty="0" smtClean="0"/>
              <a:t>-19,466 </a:t>
            </a:r>
            <a:r>
              <a:rPr lang="en-US" sz="2000" dirty="0"/>
              <a:t>schools were </a:t>
            </a:r>
            <a:r>
              <a:rPr lang="en-US" sz="2000" dirty="0" smtClean="0"/>
              <a:t>destroyed</a:t>
            </a:r>
          </a:p>
          <a:p>
            <a:pPr>
              <a:buFont typeface="Arial" panose="020B0604020202020204" pitchFamily="34" charset="0"/>
              <a:buChar char="•"/>
            </a:pPr>
            <a:r>
              <a:rPr lang="en-US" sz="2000" dirty="0" smtClean="0"/>
              <a:t>2015-16 </a:t>
            </a:r>
            <a:r>
              <a:rPr lang="en-US" sz="2000" dirty="0"/>
              <a:t>drought in ten </a:t>
            </a:r>
            <a:r>
              <a:rPr lang="en-US" sz="2000" dirty="0" smtClean="0"/>
              <a:t>States </a:t>
            </a:r>
            <a:r>
              <a:rPr lang="en-US" sz="2000" dirty="0"/>
              <a:t>affected </a:t>
            </a:r>
            <a:r>
              <a:rPr lang="en-US" sz="2000" dirty="0" smtClean="0"/>
              <a:t>330 </a:t>
            </a:r>
            <a:r>
              <a:rPr lang="en-US" sz="2000" dirty="0"/>
              <a:t>million people, including 37 </a:t>
            </a:r>
            <a:r>
              <a:rPr lang="en-US" sz="2000" dirty="0" err="1" smtClean="0"/>
              <a:t>mn</a:t>
            </a:r>
            <a:r>
              <a:rPr lang="en-US" sz="2000" dirty="0" smtClean="0"/>
              <a:t> children </a:t>
            </a:r>
            <a:r>
              <a:rPr lang="en-US" sz="2000" dirty="0"/>
              <a:t>under five. It affected UNICEF programme results in WASH, education, nutrition, health and child </a:t>
            </a:r>
            <a:r>
              <a:rPr lang="en-US" sz="2000" dirty="0" smtClean="0"/>
              <a:t>protection</a:t>
            </a:r>
          </a:p>
          <a:p>
            <a:pPr>
              <a:buFont typeface="Arial" panose="020B0604020202020204" pitchFamily="34" charset="0"/>
              <a:buChar char="•"/>
            </a:pPr>
            <a:r>
              <a:rPr lang="en-US" sz="2000" dirty="0" smtClean="0"/>
              <a:t>One </a:t>
            </a:r>
            <a:r>
              <a:rPr lang="en-US" sz="2000" dirty="0"/>
              <a:t>third of </a:t>
            </a:r>
            <a:r>
              <a:rPr lang="en-US" sz="2000" dirty="0" smtClean="0"/>
              <a:t>India’s territory also </a:t>
            </a:r>
            <a:r>
              <a:rPr lang="en-US" sz="2000" dirty="0"/>
              <a:t>affected by civil </a:t>
            </a:r>
            <a:r>
              <a:rPr lang="en-US" sz="2000" dirty="0" smtClean="0"/>
              <a:t>strife.</a:t>
            </a:r>
            <a:endParaRPr lang="en-US" sz="2000" dirty="0"/>
          </a:p>
          <a:p>
            <a:r>
              <a:rPr lang="en-US" sz="2000" dirty="0" smtClean="0"/>
              <a:t>2015-16 </a:t>
            </a:r>
            <a:r>
              <a:rPr lang="en-US" sz="2000" dirty="0"/>
              <a:t>floods </a:t>
            </a:r>
            <a:r>
              <a:rPr lang="en-US" sz="2000" dirty="0" smtClean="0"/>
              <a:t>5 </a:t>
            </a:r>
            <a:r>
              <a:rPr lang="en-US" sz="2000" dirty="0" err="1" smtClean="0"/>
              <a:t>mn</a:t>
            </a:r>
            <a:r>
              <a:rPr lang="en-US" sz="2000" dirty="0" smtClean="0"/>
              <a:t> children affected/ displaced, social </a:t>
            </a:r>
            <a:r>
              <a:rPr lang="en-US" sz="2000" dirty="0"/>
              <a:t>service delivery </a:t>
            </a:r>
            <a:r>
              <a:rPr lang="en-US" sz="2000" dirty="0" smtClean="0"/>
              <a:t>disrupted</a:t>
            </a:r>
          </a:p>
          <a:p>
            <a:endParaRPr lang="en-US" sz="2000" dirty="0"/>
          </a:p>
          <a:p>
            <a:r>
              <a:rPr lang="en-US" dirty="0" smtClean="0"/>
              <a:t>No disaggregated data available on children deaths/ health related problems either in Telangana or any other states.</a:t>
            </a:r>
            <a:endParaRPr lang="en-US" dirty="0"/>
          </a:p>
        </p:txBody>
      </p:sp>
    </p:spTree>
    <p:extLst>
      <p:ext uri="{BB962C8B-B14F-4D97-AF65-F5344CB8AC3E}">
        <p14:creationId xmlns:p14="http://schemas.microsoft.com/office/powerpoint/2010/main" val="3659285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Children’s view</a:t>
            </a:r>
            <a:endParaRPr lang="en-US" dirty="0"/>
          </a:p>
        </p:txBody>
      </p:sp>
      <p:sp>
        <p:nvSpPr>
          <p:cNvPr id="3" name="Content Placeholder 2"/>
          <p:cNvSpPr>
            <a:spLocks noGrp="1"/>
          </p:cNvSpPr>
          <p:nvPr>
            <p:ph idx="1"/>
          </p:nvPr>
        </p:nvSpPr>
        <p:spPr/>
        <p:txBody>
          <a:bodyPr>
            <a:normAutofit fontScale="85000" lnSpcReduction="10000"/>
          </a:bodyPr>
          <a:lstStyle/>
          <a:p>
            <a:r>
              <a:rPr lang="en-US" altLang="en-US" dirty="0"/>
              <a:t>Schools must be safe - education must be uninterrupted.</a:t>
            </a:r>
          </a:p>
          <a:p>
            <a:r>
              <a:rPr lang="en-US" altLang="en-US" dirty="0"/>
              <a:t>Child protection must be a priority, before, during and after a disaster.</a:t>
            </a:r>
          </a:p>
          <a:p>
            <a:r>
              <a:rPr lang="en-US" altLang="en-US" dirty="0"/>
              <a:t>Children and young people have the right to participate and to access the information they need.</a:t>
            </a:r>
          </a:p>
          <a:p>
            <a:r>
              <a:rPr lang="en-US" altLang="en-US" dirty="0"/>
              <a:t>Community infrastructure must be safe, and relief and reconstruction must help reduce future disaster risk.</a:t>
            </a:r>
          </a:p>
          <a:p>
            <a:r>
              <a:rPr lang="en-US" altLang="en-US" dirty="0"/>
              <a:t>Disaster risk reduction must reach the most vulnerable.</a:t>
            </a:r>
          </a:p>
          <a:p>
            <a:endParaRPr lang="en-US" dirty="0"/>
          </a:p>
        </p:txBody>
      </p:sp>
    </p:spTree>
    <p:extLst>
      <p:ext uri="{BB962C8B-B14F-4D97-AF65-F5344CB8AC3E}">
        <p14:creationId xmlns:p14="http://schemas.microsoft.com/office/powerpoint/2010/main" val="3050600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involve children and youth</a:t>
            </a:r>
            <a:endParaRPr lang="en-US" dirty="0"/>
          </a:p>
        </p:txBody>
      </p:sp>
      <p:sp>
        <p:nvSpPr>
          <p:cNvPr id="3" name="Content Placeholder 2"/>
          <p:cNvSpPr>
            <a:spLocks noGrp="1"/>
          </p:cNvSpPr>
          <p:nvPr>
            <p:ph idx="1"/>
          </p:nvPr>
        </p:nvSpPr>
        <p:spPr/>
        <p:txBody>
          <a:bodyPr>
            <a:normAutofit fontScale="77500" lnSpcReduction="20000"/>
          </a:bodyPr>
          <a:lstStyle/>
          <a:p>
            <a:r>
              <a:rPr lang="en-US" altLang="en-US" dirty="0"/>
              <a:t>Change in the whole thinking process and attitude (children can contribute to DRR at community and family level)</a:t>
            </a:r>
          </a:p>
          <a:p>
            <a:r>
              <a:rPr lang="en-US" altLang="en-US" dirty="0"/>
              <a:t>Invisible ---------</a:t>
            </a:r>
            <a:r>
              <a:rPr lang="en-US" altLang="en-US" dirty="0">
                <a:sym typeface="Wingdings" panose="05000000000000000000" pitchFamily="2" charset="2"/>
              </a:rPr>
              <a:t> Visible</a:t>
            </a:r>
          </a:p>
          <a:p>
            <a:r>
              <a:rPr lang="en-US" altLang="en-US" dirty="0">
                <a:sym typeface="Wingdings" panose="05000000000000000000" pitchFamily="2" charset="2"/>
              </a:rPr>
              <a:t>Children and youth should not be considered homogenous sets (diversity within these groups)</a:t>
            </a:r>
          </a:p>
          <a:p>
            <a:r>
              <a:rPr lang="en-US" altLang="en-US" dirty="0">
                <a:sym typeface="Wingdings" panose="05000000000000000000" pitchFamily="2" charset="2"/>
              </a:rPr>
              <a:t>Recognize and promote children and youth’s </a:t>
            </a:r>
            <a:r>
              <a:rPr lang="en-US" altLang="en-US" dirty="0" smtClean="0">
                <a:sym typeface="Wingdings" panose="05000000000000000000" pitchFamily="2" charset="2"/>
              </a:rPr>
              <a:t>contribution</a:t>
            </a:r>
          </a:p>
          <a:p>
            <a:r>
              <a:rPr lang="en-US" altLang="en-US" dirty="0"/>
              <a:t>Child friendly environment, tools and techniques</a:t>
            </a:r>
          </a:p>
          <a:p>
            <a:r>
              <a:rPr lang="en-US" altLang="en-US" dirty="0"/>
              <a:t>Forming/recognizing children and young people organization (working with them)</a:t>
            </a:r>
          </a:p>
          <a:p>
            <a:r>
              <a:rPr lang="en-US" altLang="en-US" dirty="0"/>
              <a:t>Groom children and youth as future leaders</a:t>
            </a:r>
          </a:p>
          <a:p>
            <a:endParaRPr lang="en-US" altLang="en-US" dirty="0">
              <a:sym typeface="Wingdings" panose="05000000000000000000" pitchFamily="2" charset="2"/>
            </a:endParaRPr>
          </a:p>
          <a:p>
            <a:endParaRPr lang="en-US" dirty="0"/>
          </a:p>
        </p:txBody>
      </p:sp>
    </p:spTree>
    <p:extLst>
      <p:ext uri="{BB962C8B-B14F-4D97-AF65-F5344CB8AC3E}">
        <p14:creationId xmlns:p14="http://schemas.microsoft.com/office/powerpoint/2010/main" val="1174128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Bottlenecks</a:t>
            </a:r>
            <a:endParaRPr lang="en-US" dirty="0"/>
          </a:p>
        </p:txBody>
      </p:sp>
      <p:sp>
        <p:nvSpPr>
          <p:cNvPr id="3" name="Content Placeholder 2"/>
          <p:cNvSpPr>
            <a:spLocks noGrp="1"/>
          </p:cNvSpPr>
          <p:nvPr>
            <p:ph idx="1"/>
          </p:nvPr>
        </p:nvSpPr>
        <p:spPr>
          <a:xfrm>
            <a:off x="0" y="1219200"/>
            <a:ext cx="9067800" cy="5638800"/>
          </a:xfrm>
        </p:spPr>
        <p:txBody>
          <a:bodyPr/>
          <a:lstStyle/>
          <a:p>
            <a:pPr>
              <a:buFont typeface="Arial" panose="020B0604020202020204" pitchFamily="34" charset="0"/>
              <a:buChar char="•"/>
            </a:pPr>
            <a:r>
              <a:rPr lang="en-US" sz="2000" dirty="0"/>
              <a:t>Despite </a:t>
            </a:r>
            <a:r>
              <a:rPr lang="en-US" sz="2000" dirty="0" smtClean="0"/>
              <a:t>evidence</a:t>
            </a:r>
            <a:r>
              <a:rPr lang="en-US" sz="2000" dirty="0"/>
              <a:t>, </a:t>
            </a:r>
            <a:r>
              <a:rPr lang="en-US" sz="2000" dirty="0" smtClean="0"/>
              <a:t>understanding </a:t>
            </a:r>
            <a:r>
              <a:rPr lang="en-US" sz="2000" dirty="0"/>
              <a:t>of the extent of disaster risks and impact on children in India </a:t>
            </a:r>
            <a:r>
              <a:rPr lang="en-US" sz="2000" dirty="0" smtClean="0"/>
              <a:t>remains limited  </a:t>
            </a:r>
            <a:endParaRPr lang="en-US" sz="600" dirty="0" smtClean="0"/>
          </a:p>
          <a:p>
            <a:pPr>
              <a:buFont typeface="Arial" panose="020B0604020202020204" pitchFamily="34" charset="0"/>
              <a:buChar char="•"/>
            </a:pPr>
            <a:r>
              <a:rPr lang="en-US" sz="2000" dirty="0" smtClean="0"/>
              <a:t>No comprehensive </a:t>
            </a:r>
            <a:r>
              <a:rPr lang="en-US" sz="2000" dirty="0"/>
              <a:t>information management system to assess child’s vulnerability, capacities and </a:t>
            </a:r>
            <a:r>
              <a:rPr lang="en-US" sz="2000" dirty="0" smtClean="0"/>
              <a:t>multi-dimensional </a:t>
            </a:r>
            <a:r>
              <a:rPr lang="en-US" sz="2000" dirty="0"/>
              <a:t>impact of acute, chronic and recurrent incidents of </a:t>
            </a:r>
            <a:r>
              <a:rPr lang="en-US" sz="2000" dirty="0" smtClean="0"/>
              <a:t>disasters – impact on malnutrition, service delivery, discontinuation of education etc.</a:t>
            </a:r>
          </a:p>
          <a:p>
            <a:pPr>
              <a:buFont typeface="Arial" panose="020B0604020202020204" pitchFamily="34" charset="0"/>
              <a:buChar char="•"/>
            </a:pPr>
            <a:endParaRPr lang="en-US" sz="600" dirty="0" smtClean="0"/>
          </a:p>
          <a:p>
            <a:pPr>
              <a:buFont typeface="Arial" panose="020B0604020202020204" pitchFamily="34" charset="0"/>
              <a:buChar char="•"/>
            </a:pPr>
            <a:r>
              <a:rPr lang="en-US" sz="2000" dirty="0" smtClean="0"/>
              <a:t>Consequently</a:t>
            </a:r>
            <a:r>
              <a:rPr lang="en-US" sz="2000" dirty="0"/>
              <a:t>, duty-bearers do not sufficiently anticipate the risk and failed to provide adequate response to reduce risks and mitigate the impact of disasters on </a:t>
            </a:r>
            <a:r>
              <a:rPr lang="en-US" sz="2000" dirty="0" smtClean="0"/>
              <a:t>children</a:t>
            </a:r>
          </a:p>
          <a:p>
            <a:pPr>
              <a:buFont typeface="Arial" panose="020B0604020202020204" pitchFamily="34" charset="0"/>
              <a:buChar char="•"/>
            </a:pPr>
            <a:endParaRPr lang="en-US" sz="600" dirty="0" smtClean="0"/>
          </a:p>
          <a:p>
            <a:pPr>
              <a:buFont typeface="Arial" panose="020B0604020202020204" pitchFamily="34" charset="0"/>
              <a:buChar char="•"/>
            </a:pPr>
            <a:endParaRPr lang="en-US" sz="600" dirty="0" smtClean="0"/>
          </a:p>
          <a:p>
            <a:pPr>
              <a:buFont typeface="Arial" panose="020B0604020202020204" pitchFamily="34" charset="0"/>
              <a:buChar char="•"/>
            </a:pPr>
            <a:r>
              <a:rPr lang="en-US" sz="2000" dirty="0" err="1" smtClean="0"/>
              <a:t>GoI</a:t>
            </a:r>
            <a:r>
              <a:rPr lang="en-US" sz="2000" dirty="0" smtClean="0"/>
              <a:t> disaster </a:t>
            </a:r>
            <a:r>
              <a:rPr lang="en-US" sz="2000" dirty="0"/>
              <a:t>management institutions, sectoral policies and UNICEF support to related </a:t>
            </a:r>
            <a:r>
              <a:rPr lang="en-US" sz="2000" dirty="0" err="1"/>
              <a:t>programmes</a:t>
            </a:r>
            <a:r>
              <a:rPr lang="en-US" sz="2000" dirty="0"/>
              <a:t> are so far only partially informed by disaster risk reduction </a:t>
            </a:r>
            <a:r>
              <a:rPr lang="en-US" sz="2000" dirty="0" smtClean="0"/>
              <a:t>approaches. They do </a:t>
            </a:r>
            <a:r>
              <a:rPr lang="en-US" sz="2000" dirty="0"/>
              <a:t>not </a:t>
            </a:r>
            <a:r>
              <a:rPr lang="en-US" sz="2000" dirty="0" smtClean="0"/>
              <a:t>(yet) follow </a:t>
            </a:r>
            <a:r>
              <a:rPr lang="en-US" sz="2000" dirty="0"/>
              <a:t>a systems approach to build </a:t>
            </a:r>
            <a:r>
              <a:rPr lang="en-US" sz="2000" dirty="0" smtClean="0"/>
              <a:t>resilience</a:t>
            </a:r>
            <a:endParaRPr lang="en-US" sz="2000" dirty="0"/>
          </a:p>
        </p:txBody>
      </p:sp>
    </p:spTree>
    <p:extLst>
      <p:ext uri="{BB962C8B-B14F-4D97-AF65-F5344CB8AC3E}">
        <p14:creationId xmlns:p14="http://schemas.microsoft.com/office/powerpoint/2010/main" val="3971599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ctr"/>
            <a:r>
              <a:rPr lang="de-DE" dirty="0" smtClean="0"/>
              <a:t>Our proposed strategic approach</a:t>
            </a:r>
            <a:endParaRPr lang="en-US" dirty="0"/>
          </a:p>
        </p:txBody>
      </p:sp>
      <p:sp>
        <p:nvSpPr>
          <p:cNvPr id="3" name="Content Placeholder 2"/>
          <p:cNvSpPr>
            <a:spLocks noGrp="1"/>
          </p:cNvSpPr>
          <p:nvPr>
            <p:ph idx="1"/>
          </p:nvPr>
        </p:nvSpPr>
        <p:spPr>
          <a:xfrm>
            <a:off x="0" y="1295400"/>
            <a:ext cx="9144000" cy="5562600"/>
          </a:xfrm>
        </p:spPr>
        <p:txBody>
          <a:bodyPr>
            <a:normAutofit/>
          </a:bodyPr>
          <a:lstStyle/>
          <a:p>
            <a:pPr marL="0" indent="0">
              <a:buNone/>
            </a:pPr>
            <a:r>
              <a:rPr lang="en-US" dirty="0"/>
              <a:t>T</a:t>
            </a:r>
            <a:r>
              <a:rPr lang="en-US" dirty="0" smtClean="0"/>
              <a:t>he </a:t>
            </a:r>
            <a:r>
              <a:rPr lang="en-US" dirty="0"/>
              <a:t>output seeks to overcome these bottlenecks through </a:t>
            </a:r>
            <a:r>
              <a:rPr lang="en-US" b="1" dirty="0"/>
              <a:t>key strategies </a:t>
            </a:r>
            <a:r>
              <a:rPr lang="en-US" dirty="0" smtClean="0"/>
              <a:t>including:</a:t>
            </a:r>
          </a:p>
          <a:p>
            <a:endParaRPr lang="en-US" dirty="0"/>
          </a:p>
          <a:p>
            <a:pPr>
              <a:buFont typeface="Arial" panose="020B0604020202020204" pitchFamily="34" charset="0"/>
              <a:buChar char="•"/>
            </a:pPr>
            <a:r>
              <a:rPr lang="en-US" dirty="0"/>
              <a:t>A</a:t>
            </a:r>
            <a:r>
              <a:rPr lang="en-US" dirty="0" smtClean="0"/>
              <a:t>dvocating </a:t>
            </a:r>
            <a:r>
              <a:rPr lang="en-US" dirty="0"/>
              <a:t>for scaling-up risk informed </a:t>
            </a:r>
            <a:r>
              <a:rPr lang="en-US" dirty="0" smtClean="0"/>
              <a:t>programmes</a:t>
            </a:r>
            <a:endParaRPr lang="en-US" dirty="0"/>
          </a:p>
          <a:p>
            <a:pPr>
              <a:buFont typeface="Arial" panose="020B0604020202020204" pitchFamily="34" charset="0"/>
              <a:buChar char="•"/>
            </a:pPr>
            <a:r>
              <a:rPr lang="en-US" dirty="0"/>
              <a:t>A</a:t>
            </a:r>
            <a:r>
              <a:rPr lang="en-US" dirty="0" smtClean="0"/>
              <a:t>pplying </a:t>
            </a:r>
            <a:r>
              <a:rPr lang="en-US" dirty="0"/>
              <a:t>a systems approach to risk </a:t>
            </a:r>
            <a:r>
              <a:rPr lang="en-US" dirty="0" smtClean="0"/>
              <a:t>governance,</a:t>
            </a:r>
            <a:endParaRPr lang="en-US" dirty="0"/>
          </a:p>
          <a:p>
            <a:pPr>
              <a:buFont typeface="Arial" panose="020B0604020202020204" pitchFamily="34" charset="0"/>
              <a:buChar char="•"/>
            </a:pPr>
            <a:r>
              <a:rPr lang="en-US" dirty="0"/>
              <a:t>I</a:t>
            </a:r>
            <a:r>
              <a:rPr lang="en-US" dirty="0" smtClean="0"/>
              <a:t>ntegrating </a:t>
            </a:r>
            <a:r>
              <a:rPr lang="en-US" dirty="0"/>
              <a:t>risk considerations into </a:t>
            </a:r>
            <a:r>
              <a:rPr lang="en-US" dirty="0" smtClean="0"/>
              <a:t>departments and district administrations</a:t>
            </a:r>
            <a:endParaRPr lang="en-US" dirty="0"/>
          </a:p>
        </p:txBody>
      </p:sp>
    </p:spTree>
    <p:extLst>
      <p:ext uri="{BB962C8B-B14F-4D97-AF65-F5344CB8AC3E}">
        <p14:creationId xmlns:p14="http://schemas.microsoft.com/office/powerpoint/2010/main" val="1269244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171</TotalTime>
  <Words>1850</Words>
  <Application>Microsoft Office PowerPoint</Application>
  <PresentationFormat>On-screen Show (4:3)</PresentationFormat>
  <Paragraphs>169</Paragraphs>
  <Slides>22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ＭＳ Ｐゴシック</vt:lpstr>
      <vt:lpstr>Arial</vt:lpstr>
      <vt:lpstr>Calibri</vt:lpstr>
      <vt:lpstr>Times New Roman</vt:lpstr>
      <vt:lpstr>Wingdings</vt:lpstr>
      <vt:lpstr>Office Theme</vt:lpstr>
      <vt:lpstr>PowerPoint Presentation</vt:lpstr>
      <vt:lpstr>Indian Scenario</vt:lpstr>
      <vt:lpstr>Why DRR is possible in India</vt:lpstr>
      <vt:lpstr>Why DRR should be a priority</vt:lpstr>
      <vt:lpstr> Disaster impact on children in India? </vt:lpstr>
      <vt:lpstr>The Children’s view</vt:lpstr>
      <vt:lpstr>Why involve children and youth</vt:lpstr>
      <vt:lpstr>Bottlenecks</vt:lpstr>
      <vt:lpstr>Our proposed strategic approach</vt:lpstr>
      <vt:lpstr>Our advocacy</vt:lpstr>
      <vt:lpstr>Priorities of SFDRR</vt:lpstr>
      <vt:lpstr>Targets of SFDRR 2015-30</vt:lpstr>
      <vt:lpstr>Implementing the Sendai Framework and Action to be taken at local level</vt:lpstr>
      <vt:lpstr>SFDRR continued</vt:lpstr>
      <vt:lpstr>Challenges</vt:lpstr>
      <vt:lpstr>What we all could do- Science and technology</vt:lpstr>
      <vt:lpstr>Suggested possible actions for heatwave management </vt:lpstr>
      <vt:lpstr>Suggested … for long term strategies </vt:lpstr>
      <vt:lpstr>Revival of traditional beverages in rural and urban households</vt:lpstr>
      <vt:lpstr>UNICEF- Hyderabad Field Office</vt:lpstr>
      <vt:lpstr>Conti…</vt:lpstr>
      <vt:lpstr>PowerPoint Presentation</vt:lpstr>
    </vt:vector>
  </TitlesOfParts>
  <Company>UNICEF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Mahendra Rajaram</dc:creator>
  <cp:lastModifiedBy>Mahendra Rajaram</cp:lastModifiedBy>
  <cp:revision>27</cp:revision>
  <dcterms:created xsi:type="dcterms:W3CDTF">2017-03-22T03:49:19Z</dcterms:created>
  <dcterms:modified xsi:type="dcterms:W3CDTF">2017-03-22T09:25:05Z</dcterms:modified>
</cp:coreProperties>
</file>